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3.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5.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6.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4F826D-1738-4976-9376-9B1A56DB55F9}" type="datetimeFigureOut">
              <a:rPr lang="fr-CA" smtClean="0"/>
              <a:t>2015-10-05</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E59317-254D-432A-A4C9-7D7591B711B5}" type="slidenum">
              <a:rPr lang="fr-CA" smtClean="0"/>
              <a:t>‹N°›</a:t>
            </a:fld>
            <a:endParaRPr lang="fr-CA"/>
          </a:p>
        </p:txBody>
      </p:sp>
    </p:spTree>
    <p:extLst>
      <p:ext uri="{BB962C8B-B14F-4D97-AF65-F5344CB8AC3E}">
        <p14:creationId xmlns:p14="http://schemas.microsoft.com/office/powerpoint/2010/main" val="1140311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dirty="0"/>
          </a:p>
        </p:txBody>
      </p:sp>
      <p:sp>
        <p:nvSpPr>
          <p:cNvPr id="4" name="Espace réservé du numéro de diapositive 3"/>
          <p:cNvSpPr>
            <a:spLocks noGrp="1"/>
          </p:cNvSpPr>
          <p:nvPr>
            <p:ph type="sldNum" sz="quarter" idx="10"/>
          </p:nvPr>
        </p:nvSpPr>
        <p:spPr/>
        <p:txBody>
          <a:bodyPr/>
          <a:lstStyle/>
          <a:p>
            <a:fld id="{F41775B9-59A2-4F99-AD19-9C80523936B8}" type="slidenum">
              <a:rPr lang="en-CA" smtClean="0"/>
              <a:t>1</a:t>
            </a:fld>
            <a:endParaRPr lang="en-CA"/>
          </a:p>
        </p:txBody>
      </p:sp>
      <p:sp>
        <p:nvSpPr>
          <p:cNvPr id="5" name="Espace réservé de l'en-tête 4"/>
          <p:cNvSpPr>
            <a:spLocks noGrp="1"/>
          </p:cNvSpPr>
          <p:nvPr>
            <p:ph type="hdr" sz="quarter" idx="11"/>
          </p:nvPr>
        </p:nvSpPr>
        <p:spPr/>
        <p:txBody>
          <a:bodyPr/>
          <a:lstStyle/>
          <a:p>
            <a:r>
              <a:rPr lang="en-CA" smtClean="0"/>
              <a:t>ERG 5752</a:t>
            </a:r>
            <a:endParaRPr lang="en-CA"/>
          </a:p>
        </p:txBody>
      </p:sp>
      <p:sp>
        <p:nvSpPr>
          <p:cNvPr id="6" name="Espace réservé de la date 5"/>
          <p:cNvSpPr>
            <a:spLocks noGrp="1"/>
          </p:cNvSpPr>
          <p:nvPr>
            <p:ph type="dt" idx="12"/>
          </p:nvPr>
        </p:nvSpPr>
        <p:spPr/>
        <p:txBody>
          <a:bodyPr/>
          <a:lstStyle/>
          <a:p>
            <a:r>
              <a:rPr lang="en-CA" smtClean="0"/>
              <a:t>Sept. à Nov. 2014</a:t>
            </a:r>
            <a:endParaRPr lang="en-CA"/>
          </a:p>
        </p:txBody>
      </p:sp>
    </p:spTree>
    <p:extLst>
      <p:ext uri="{BB962C8B-B14F-4D97-AF65-F5344CB8AC3E}">
        <p14:creationId xmlns:p14="http://schemas.microsoft.com/office/powerpoint/2010/main" val="1871839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F41775B9-59A2-4F99-AD19-9C80523936B8}" type="slidenum">
              <a:rPr lang="en-CA" smtClean="0"/>
              <a:t>2</a:t>
            </a:fld>
            <a:endParaRPr lang="en-CA"/>
          </a:p>
        </p:txBody>
      </p:sp>
      <p:sp>
        <p:nvSpPr>
          <p:cNvPr id="5" name="Espace réservé de l'en-tête 4"/>
          <p:cNvSpPr>
            <a:spLocks noGrp="1"/>
          </p:cNvSpPr>
          <p:nvPr>
            <p:ph type="hdr" sz="quarter" idx="11"/>
          </p:nvPr>
        </p:nvSpPr>
        <p:spPr/>
        <p:txBody>
          <a:bodyPr/>
          <a:lstStyle/>
          <a:p>
            <a:r>
              <a:rPr lang="en-CA" smtClean="0"/>
              <a:t>ERG 5752</a:t>
            </a:r>
            <a:endParaRPr lang="en-CA"/>
          </a:p>
        </p:txBody>
      </p:sp>
      <p:sp>
        <p:nvSpPr>
          <p:cNvPr id="6" name="Espace réservé de la date 5"/>
          <p:cNvSpPr>
            <a:spLocks noGrp="1"/>
          </p:cNvSpPr>
          <p:nvPr>
            <p:ph type="dt" idx="12"/>
          </p:nvPr>
        </p:nvSpPr>
        <p:spPr/>
        <p:txBody>
          <a:bodyPr/>
          <a:lstStyle/>
          <a:p>
            <a:r>
              <a:rPr lang="en-CA" smtClean="0"/>
              <a:t>Sept. à Nov. 2014</a:t>
            </a:r>
            <a:endParaRPr lang="en-CA"/>
          </a:p>
        </p:txBody>
      </p:sp>
    </p:spTree>
    <p:extLst>
      <p:ext uri="{BB962C8B-B14F-4D97-AF65-F5344CB8AC3E}">
        <p14:creationId xmlns:p14="http://schemas.microsoft.com/office/powerpoint/2010/main" val="1369309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F41775B9-59A2-4F99-AD19-9C80523936B8}" type="slidenum">
              <a:rPr lang="en-CA" smtClean="0"/>
              <a:t>3</a:t>
            </a:fld>
            <a:endParaRPr lang="en-CA"/>
          </a:p>
        </p:txBody>
      </p:sp>
      <p:sp>
        <p:nvSpPr>
          <p:cNvPr id="5" name="Espace réservé de l'en-tête 4"/>
          <p:cNvSpPr>
            <a:spLocks noGrp="1"/>
          </p:cNvSpPr>
          <p:nvPr>
            <p:ph type="hdr" sz="quarter" idx="11"/>
          </p:nvPr>
        </p:nvSpPr>
        <p:spPr/>
        <p:txBody>
          <a:bodyPr/>
          <a:lstStyle/>
          <a:p>
            <a:r>
              <a:rPr lang="en-CA" smtClean="0"/>
              <a:t>ERG 5752</a:t>
            </a:r>
            <a:endParaRPr lang="en-CA"/>
          </a:p>
        </p:txBody>
      </p:sp>
      <p:sp>
        <p:nvSpPr>
          <p:cNvPr id="6" name="Espace réservé de la date 5"/>
          <p:cNvSpPr>
            <a:spLocks noGrp="1"/>
          </p:cNvSpPr>
          <p:nvPr>
            <p:ph type="dt" idx="12"/>
          </p:nvPr>
        </p:nvSpPr>
        <p:spPr/>
        <p:txBody>
          <a:bodyPr/>
          <a:lstStyle/>
          <a:p>
            <a:r>
              <a:rPr lang="en-CA" smtClean="0"/>
              <a:t>Sept. à Nov. 2014</a:t>
            </a:r>
            <a:endParaRPr lang="en-CA"/>
          </a:p>
        </p:txBody>
      </p:sp>
    </p:spTree>
    <p:extLst>
      <p:ext uri="{BB962C8B-B14F-4D97-AF65-F5344CB8AC3E}">
        <p14:creationId xmlns:p14="http://schemas.microsoft.com/office/powerpoint/2010/main" val="3595480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sz="1000" dirty="0">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0"/>
          </p:nvPr>
        </p:nvSpPr>
        <p:spPr/>
        <p:txBody>
          <a:bodyPr/>
          <a:lstStyle/>
          <a:p>
            <a:fld id="{F41775B9-59A2-4F99-AD19-9C80523936B8}" type="slidenum">
              <a:rPr lang="en-CA" smtClean="0"/>
              <a:t>4</a:t>
            </a:fld>
            <a:endParaRPr lang="en-CA"/>
          </a:p>
        </p:txBody>
      </p:sp>
      <p:sp>
        <p:nvSpPr>
          <p:cNvPr id="5" name="Espace réservé de l'en-tête 4"/>
          <p:cNvSpPr>
            <a:spLocks noGrp="1"/>
          </p:cNvSpPr>
          <p:nvPr>
            <p:ph type="hdr" sz="quarter" idx="11"/>
          </p:nvPr>
        </p:nvSpPr>
        <p:spPr/>
        <p:txBody>
          <a:bodyPr/>
          <a:lstStyle/>
          <a:p>
            <a:r>
              <a:rPr lang="en-CA" smtClean="0"/>
              <a:t>ERG 5752</a:t>
            </a:r>
            <a:endParaRPr lang="en-CA"/>
          </a:p>
        </p:txBody>
      </p:sp>
      <p:sp>
        <p:nvSpPr>
          <p:cNvPr id="6" name="Espace réservé de la date 5"/>
          <p:cNvSpPr>
            <a:spLocks noGrp="1"/>
          </p:cNvSpPr>
          <p:nvPr>
            <p:ph type="dt" idx="12"/>
          </p:nvPr>
        </p:nvSpPr>
        <p:spPr/>
        <p:txBody>
          <a:bodyPr/>
          <a:lstStyle/>
          <a:p>
            <a:r>
              <a:rPr lang="en-CA" smtClean="0"/>
              <a:t>Sept. à Nov. 2014</a:t>
            </a:r>
            <a:endParaRPr lang="en-CA"/>
          </a:p>
        </p:txBody>
      </p:sp>
    </p:spTree>
    <p:extLst>
      <p:ext uri="{BB962C8B-B14F-4D97-AF65-F5344CB8AC3E}">
        <p14:creationId xmlns:p14="http://schemas.microsoft.com/office/powerpoint/2010/main" val="2122642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402C53-DB75-4E60-8FFA-55531E38ACA5}" type="slidenum">
              <a:rPr lang="fr-FR"/>
              <a:pPr/>
              <a:t>5</a:t>
            </a:fld>
            <a:endParaRPr lang="fr-FR"/>
          </a:p>
        </p:txBody>
      </p:sp>
      <p:sp>
        <p:nvSpPr>
          <p:cNvPr id="59394" name="Rectangle 2"/>
          <p:cNvSpPr>
            <a:spLocks noGrp="1" noRot="1" noChangeAspect="1" noChangeArrowheads="1" noTextEdit="1"/>
          </p:cNvSpPr>
          <p:nvPr>
            <p:ph type="sldImg"/>
          </p:nvPr>
        </p:nvSpPr>
        <p:spPr>
          <a:xfrm>
            <a:off x="1603375" y="0"/>
            <a:ext cx="3656013" cy="2743200"/>
          </a:xfrm>
          <a:ln/>
        </p:spPr>
      </p:sp>
      <p:sp>
        <p:nvSpPr>
          <p:cNvPr id="59395" name="Rectangle 3"/>
          <p:cNvSpPr>
            <a:spLocks noGrp="1" noChangeArrowheads="1"/>
          </p:cNvSpPr>
          <p:nvPr>
            <p:ph type="body" idx="1"/>
          </p:nvPr>
        </p:nvSpPr>
        <p:spPr>
          <a:xfrm>
            <a:off x="438434" y="2800270"/>
            <a:ext cx="6038055" cy="6109972"/>
          </a:xfrm>
        </p:spPr>
        <p:txBody>
          <a:bodyPr/>
          <a:lstStyle/>
          <a:p>
            <a:endParaRPr lang="fr-CA" dirty="0"/>
          </a:p>
        </p:txBody>
      </p:sp>
      <p:sp>
        <p:nvSpPr>
          <p:cNvPr id="2" name="Espace réservé de l'en-tête 1"/>
          <p:cNvSpPr>
            <a:spLocks noGrp="1"/>
          </p:cNvSpPr>
          <p:nvPr>
            <p:ph type="hdr" sz="quarter" idx="10"/>
          </p:nvPr>
        </p:nvSpPr>
        <p:spPr/>
        <p:txBody>
          <a:bodyPr/>
          <a:lstStyle/>
          <a:p>
            <a:r>
              <a:rPr lang="en-CA" smtClean="0"/>
              <a:t>ERG 5752</a:t>
            </a:r>
            <a:endParaRPr lang="en-CA"/>
          </a:p>
        </p:txBody>
      </p:sp>
      <p:sp>
        <p:nvSpPr>
          <p:cNvPr id="3" name="Espace réservé de la date 2"/>
          <p:cNvSpPr>
            <a:spLocks noGrp="1"/>
          </p:cNvSpPr>
          <p:nvPr>
            <p:ph type="dt" idx="11"/>
          </p:nvPr>
        </p:nvSpPr>
        <p:spPr/>
        <p:txBody>
          <a:bodyPr/>
          <a:lstStyle/>
          <a:p>
            <a:r>
              <a:rPr lang="en-CA" smtClean="0"/>
              <a:t>Sept. à Nov. 2014</a:t>
            </a:r>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sz="1000" dirty="0">
              <a:latin typeface="Arial" panose="020B0604020202020204" pitchFamily="34" charset="0"/>
              <a:cs typeface="Arial" panose="020B0604020202020204" pitchFamily="34" charset="0"/>
            </a:endParaRPr>
          </a:p>
        </p:txBody>
      </p:sp>
      <p:sp>
        <p:nvSpPr>
          <p:cNvPr id="4" name="Espace réservé du numéro de diapositive 3"/>
          <p:cNvSpPr>
            <a:spLocks noGrp="1"/>
          </p:cNvSpPr>
          <p:nvPr>
            <p:ph type="sldNum" sz="quarter" idx="10"/>
          </p:nvPr>
        </p:nvSpPr>
        <p:spPr/>
        <p:txBody>
          <a:bodyPr/>
          <a:lstStyle/>
          <a:p>
            <a:fld id="{F41775B9-59A2-4F99-AD19-9C80523936B8}" type="slidenum">
              <a:rPr lang="en-CA" smtClean="0"/>
              <a:t>6</a:t>
            </a:fld>
            <a:endParaRPr lang="en-CA"/>
          </a:p>
        </p:txBody>
      </p:sp>
      <p:sp>
        <p:nvSpPr>
          <p:cNvPr id="5" name="Espace réservé de l'en-tête 4"/>
          <p:cNvSpPr>
            <a:spLocks noGrp="1"/>
          </p:cNvSpPr>
          <p:nvPr>
            <p:ph type="hdr" sz="quarter" idx="11"/>
          </p:nvPr>
        </p:nvSpPr>
        <p:spPr/>
        <p:txBody>
          <a:bodyPr/>
          <a:lstStyle/>
          <a:p>
            <a:r>
              <a:rPr lang="en-CA" smtClean="0"/>
              <a:t>ERG 5752</a:t>
            </a:r>
            <a:endParaRPr lang="en-CA"/>
          </a:p>
        </p:txBody>
      </p:sp>
      <p:sp>
        <p:nvSpPr>
          <p:cNvPr id="6" name="Espace réservé de la date 5"/>
          <p:cNvSpPr>
            <a:spLocks noGrp="1"/>
          </p:cNvSpPr>
          <p:nvPr>
            <p:ph type="dt" idx="12"/>
          </p:nvPr>
        </p:nvSpPr>
        <p:spPr/>
        <p:txBody>
          <a:bodyPr/>
          <a:lstStyle/>
          <a:p>
            <a:r>
              <a:rPr lang="en-CA" smtClean="0"/>
              <a:t>Sept. à Nov. 2014</a:t>
            </a:r>
            <a:endParaRPr lang="en-CA"/>
          </a:p>
        </p:txBody>
      </p:sp>
    </p:spTree>
    <p:extLst>
      <p:ext uri="{BB962C8B-B14F-4D97-AF65-F5344CB8AC3E}">
        <p14:creationId xmlns:p14="http://schemas.microsoft.com/office/powerpoint/2010/main" val="2969374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10"/>
          </p:nvPr>
        </p:nvSpPr>
        <p:spPr/>
        <p:txBody>
          <a:bodyPr/>
          <a:lstStyle/>
          <a:p>
            <a:fld id="{F41775B9-59A2-4F99-AD19-9C80523936B8}" type="slidenum">
              <a:rPr lang="en-CA" smtClean="0"/>
              <a:t>7</a:t>
            </a:fld>
            <a:endParaRPr lang="en-CA"/>
          </a:p>
        </p:txBody>
      </p:sp>
      <p:sp>
        <p:nvSpPr>
          <p:cNvPr id="5" name="Espace réservé de l'en-tête 4"/>
          <p:cNvSpPr>
            <a:spLocks noGrp="1"/>
          </p:cNvSpPr>
          <p:nvPr>
            <p:ph type="hdr" sz="quarter" idx="11"/>
          </p:nvPr>
        </p:nvSpPr>
        <p:spPr/>
        <p:txBody>
          <a:bodyPr/>
          <a:lstStyle/>
          <a:p>
            <a:r>
              <a:rPr lang="en-CA" smtClean="0"/>
              <a:t>ERG 5752</a:t>
            </a:r>
            <a:endParaRPr lang="en-CA"/>
          </a:p>
        </p:txBody>
      </p:sp>
      <p:sp>
        <p:nvSpPr>
          <p:cNvPr id="6" name="Espace réservé de la date 5"/>
          <p:cNvSpPr>
            <a:spLocks noGrp="1"/>
          </p:cNvSpPr>
          <p:nvPr>
            <p:ph type="dt" idx="12"/>
          </p:nvPr>
        </p:nvSpPr>
        <p:spPr/>
        <p:txBody>
          <a:bodyPr/>
          <a:lstStyle/>
          <a:p>
            <a:r>
              <a:rPr lang="en-CA" smtClean="0"/>
              <a:t>Sept. à Nov. 2014</a:t>
            </a:r>
            <a:endParaRPr lang="en-CA"/>
          </a:p>
        </p:txBody>
      </p:sp>
    </p:spTree>
    <p:extLst>
      <p:ext uri="{BB962C8B-B14F-4D97-AF65-F5344CB8AC3E}">
        <p14:creationId xmlns:p14="http://schemas.microsoft.com/office/powerpoint/2010/main" val="66353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CA"/>
          </a:p>
        </p:txBody>
      </p:sp>
      <p:sp>
        <p:nvSpPr>
          <p:cNvPr id="4" name="Espace réservé de la date 3"/>
          <p:cNvSpPr>
            <a:spLocks noGrp="1"/>
          </p:cNvSpPr>
          <p:nvPr>
            <p:ph type="dt" sz="half" idx="10"/>
          </p:nvPr>
        </p:nvSpPr>
        <p:spPr/>
        <p:txBody>
          <a:bodyPr/>
          <a:lstStyle/>
          <a:p>
            <a:fld id="{8987A93F-5435-478B-BB3E-861ED8F12E4D}" type="datetimeFigureOut">
              <a:rPr lang="fr-CA" smtClean="0"/>
              <a:t>2015-10-05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461217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8987A93F-5435-478B-BB3E-861ED8F12E4D}" type="datetimeFigureOut">
              <a:rPr lang="fr-CA" smtClean="0"/>
              <a:t>2015-10-05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4010313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8987A93F-5435-478B-BB3E-861ED8F12E4D}" type="datetimeFigureOut">
              <a:rPr lang="fr-CA" smtClean="0"/>
              <a:t>2015-10-05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275980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8987A93F-5435-478B-BB3E-861ED8F12E4D}" type="datetimeFigureOut">
              <a:rPr lang="fr-CA" smtClean="0"/>
              <a:t>2015-10-05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780451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987A93F-5435-478B-BB3E-861ED8F12E4D}" type="datetimeFigureOut">
              <a:rPr lang="fr-CA" smtClean="0"/>
              <a:t>2015-10-05</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1588373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e la date 4"/>
          <p:cNvSpPr>
            <a:spLocks noGrp="1"/>
          </p:cNvSpPr>
          <p:nvPr>
            <p:ph type="dt" sz="half" idx="10"/>
          </p:nvPr>
        </p:nvSpPr>
        <p:spPr/>
        <p:txBody>
          <a:bodyPr/>
          <a:lstStyle/>
          <a:p>
            <a:fld id="{8987A93F-5435-478B-BB3E-861ED8F12E4D}" type="datetimeFigureOut">
              <a:rPr lang="fr-CA" smtClean="0"/>
              <a:t>2015-10-05</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3152218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Espace réservé de la date 6"/>
          <p:cNvSpPr>
            <a:spLocks noGrp="1"/>
          </p:cNvSpPr>
          <p:nvPr>
            <p:ph type="dt" sz="half" idx="10"/>
          </p:nvPr>
        </p:nvSpPr>
        <p:spPr/>
        <p:txBody>
          <a:bodyPr/>
          <a:lstStyle/>
          <a:p>
            <a:fld id="{8987A93F-5435-478B-BB3E-861ED8F12E4D}" type="datetimeFigureOut">
              <a:rPr lang="fr-CA" smtClean="0"/>
              <a:t>2015-10-05</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4283907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e la date 2"/>
          <p:cNvSpPr>
            <a:spLocks noGrp="1"/>
          </p:cNvSpPr>
          <p:nvPr>
            <p:ph type="dt" sz="half" idx="10"/>
          </p:nvPr>
        </p:nvSpPr>
        <p:spPr/>
        <p:txBody>
          <a:bodyPr/>
          <a:lstStyle/>
          <a:p>
            <a:fld id="{8987A93F-5435-478B-BB3E-861ED8F12E4D}" type="datetimeFigureOut">
              <a:rPr lang="fr-CA" smtClean="0"/>
              <a:t>2015-10-05</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3435960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987A93F-5435-478B-BB3E-861ED8F12E4D}" type="datetimeFigureOut">
              <a:rPr lang="fr-CA" smtClean="0"/>
              <a:t>2015-10-05</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1857384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987A93F-5435-478B-BB3E-861ED8F12E4D}" type="datetimeFigureOut">
              <a:rPr lang="fr-CA" smtClean="0"/>
              <a:t>2015-10-05</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832730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987A93F-5435-478B-BB3E-861ED8F12E4D}" type="datetimeFigureOut">
              <a:rPr lang="fr-CA" smtClean="0"/>
              <a:t>2015-10-05</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FABF851B-9710-43A4-9552-661E83EF9B50}" type="slidenum">
              <a:rPr lang="fr-CA" smtClean="0"/>
              <a:t>‹N°›</a:t>
            </a:fld>
            <a:endParaRPr lang="fr-CA"/>
          </a:p>
        </p:txBody>
      </p:sp>
    </p:spTree>
    <p:extLst>
      <p:ext uri="{BB962C8B-B14F-4D97-AF65-F5344CB8AC3E}">
        <p14:creationId xmlns:p14="http://schemas.microsoft.com/office/powerpoint/2010/main" val="366640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CA"/>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87A93F-5435-478B-BB3E-861ED8F12E4D}" type="datetimeFigureOut">
              <a:rPr lang="fr-CA" smtClean="0"/>
              <a:t>2015-10-05</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BF851B-9710-43A4-9552-661E83EF9B50}" type="slidenum">
              <a:rPr lang="fr-CA" smtClean="0"/>
              <a:t>‹N°›</a:t>
            </a:fld>
            <a:endParaRPr lang="fr-CA"/>
          </a:p>
        </p:txBody>
      </p:sp>
    </p:spTree>
    <p:extLst>
      <p:ext uri="{BB962C8B-B14F-4D97-AF65-F5344CB8AC3E}">
        <p14:creationId xmlns:p14="http://schemas.microsoft.com/office/powerpoint/2010/main" val="47924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2.xml"/><Relationship Id="rId5" Type="http://schemas.openxmlformats.org/officeDocument/2006/relationships/tags" Target="../tags/tag5.xml"/><Relationship Id="rId4" Type="http://schemas.openxmlformats.org/officeDocument/2006/relationships/tags" Target="../tags/tag4.xml"/></Relationships>
</file>

<file path=ppt/slides/_rels/slide2.xml.rels><?xml version="1.0" encoding="UTF-8" standalone="yes"?>
<Relationships xmlns="http://schemas.openxmlformats.org/package/2006/relationships"><Relationship Id="rId3" Type="http://schemas.openxmlformats.org/officeDocument/2006/relationships/tags" Target="../tags/tag8.xml"/><Relationship Id="rId7" Type="http://schemas.openxmlformats.org/officeDocument/2006/relationships/image" Target="../media/image1.gif"/><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9.xml"/></Relationships>
</file>

<file path=ppt/slides/_rels/slide3.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tags" Target="../tags/tag12.xml"/><Relationship Id="rId7" Type="http://schemas.openxmlformats.org/officeDocument/2006/relationships/image" Target="../media/image2.gif"/><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3.xml"/></Relationships>
</file>

<file path=ppt/slides/_rels/slide4.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tags" Target="../tags/tag16.xml"/><Relationship Id="rId7" Type="http://schemas.openxmlformats.org/officeDocument/2006/relationships/image" Target="../media/image2.gif"/><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17.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3" Type="http://schemas.openxmlformats.org/officeDocument/2006/relationships/tags" Target="../tags/tag20.xml"/><Relationship Id="rId7" Type="http://schemas.openxmlformats.org/officeDocument/2006/relationships/slideLayout" Target="../slideLayouts/slideLayout6.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s>
</file>

<file path=ppt/slides/_rels/slide6.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tags" Target="../tags/tag26.xml"/><Relationship Id="rId7" Type="http://schemas.openxmlformats.org/officeDocument/2006/relationships/image" Target="../media/image2.gif"/><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27.xml"/></Relationships>
</file>

<file path=ppt/slides/_rels/slide7.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tags" Target="../tags/tag30.xml"/><Relationship Id="rId7" Type="http://schemas.openxmlformats.org/officeDocument/2006/relationships/image" Target="../media/image2.gif"/><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notesSlide" Target="../notesSlides/notesSlide7.xml"/><Relationship Id="rId5" Type="http://schemas.openxmlformats.org/officeDocument/2006/relationships/slideLayout" Target="../slideLayouts/slideLayout2.xml"/><Relationship Id="rId4" Type="http://schemas.openxmlformats.org/officeDocument/2006/relationships/tags" Target="../tags/tag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endParaRPr lang="en-CA"/>
          </a:p>
        </p:txBody>
      </p:sp>
      <p:sp>
        <p:nvSpPr>
          <p:cNvPr id="3" name="Espace réservé du contenu 2"/>
          <p:cNvSpPr>
            <a:spLocks noGrp="1"/>
          </p:cNvSpPr>
          <p:nvPr>
            <p:ph idx="1"/>
            <p:custDataLst>
              <p:tags r:id="rId2"/>
            </p:custDataLst>
          </p:nvPr>
        </p:nvSpPr>
        <p:spPr>
          <a:xfrm>
            <a:off x="457200" y="2209799"/>
            <a:ext cx="8229600" cy="2971801"/>
          </a:xfrm>
        </p:spPr>
        <p:txBody>
          <a:bodyPr/>
          <a:lstStyle/>
          <a:p>
            <a:pPr marL="0" indent="0">
              <a:buNone/>
            </a:pPr>
            <a:r>
              <a:rPr lang="fr-CA" sz="2400" dirty="0" smtClean="0"/>
              <a:t>Article très intéressant et surtout très convivial sur les qualités métrologiques des outils de mesure : </a:t>
            </a:r>
            <a:endParaRPr lang="fr-CA" sz="2400" dirty="0"/>
          </a:p>
          <a:p>
            <a:endParaRPr lang="fr-CA" sz="1400" dirty="0"/>
          </a:p>
          <a:p>
            <a:pPr marL="400050" lvl="1" indent="0">
              <a:buNone/>
            </a:pPr>
            <a:r>
              <a:rPr lang="fr-CA" sz="1800" dirty="0" smtClean="0"/>
              <a:t>Fortin, F. (1994). Propriétés métrologiques des instruments de mesure (fidélité – validité). </a:t>
            </a:r>
            <a:r>
              <a:rPr lang="fr-CA" sz="1800" i="1" dirty="0" smtClean="0"/>
              <a:t>Recherches en soins infirmiers</a:t>
            </a:r>
            <a:r>
              <a:rPr lang="fr-CA" sz="1800" dirty="0" smtClean="0"/>
              <a:t>, 39, 58-62.</a:t>
            </a:r>
          </a:p>
          <a:p>
            <a:pPr marL="400050" lvl="1" indent="0">
              <a:buNone/>
            </a:pPr>
            <a:endParaRPr lang="fr-CA" sz="1800" dirty="0"/>
          </a:p>
        </p:txBody>
      </p:sp>
      <p:sp>
        <p:nvSpPr>
          <p:cNvPr id="11" name="Espace réservé du numéro de diapositive 10"/>
          <p:cNvSpPr>
            <a:spLocks noGrp="1"/>
          </p:cNvSpPr>
          <p:nvPr>
            <p:ph type="sldNum" sz="quarter" idx="12"/>
            <p:custDataLst>
              <p:tags r:id="rId3"/>
            </p:custDataLst>
          </p:nvPr>
        </p:nvSpPr>
        <p:spPr/>
        <p:txBody>
          <a:bodyPr/>
          <a:lstStyle/>
          <a:p>
            <a:fld id="{89762A41-9938-49E8-A68F-CC576AE41BCF}" type="slidenum">
              <a:rPr lang="en-CA" smtClean="0"/>
              <a:t>1</a:t>
            </a:fld>
            <a:endParaRPr lang="en-CA"/>
          </a:p>
        </p:txBody>
      </p:sp>
      <p:grpSp>
        <p:nvGrpSpPr>
          <p:cNvPr id="4" name="Groupe 3"/>
          <p:cNvGrpSpPr/>
          <p:nvPr>
            <p:custDataLst>
              <p:tags r:id="rId4"/>
            </p:custDataLst>
          </p:nvPr>
        </p:nvGrpSpPr>
        <p:grpSpPr>
          <a:xfrm>
            <a:off x="467544" y="188640"/>
            <a:ext cx="8192777" cy="1224136"/>
            <a:chOff x="586031" y="3609019"/>
            <a:chExt cx="8317488" cy="612069"/>
          </a:xfr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path path="circle">
              <a:fillToRect l="100000" b="100000"/>
            </a:path>
            <a:tileRect t="-100000" r="-100000"/>
          </a:gradFill>
        </p:grpSpPr>
        <p:grpSp>
          <p:nvGrpSpPr>
            <p:cNvPr id="5" name="Groupe 4"/>
            <p:cNvGrpSpPr/>
            <p:nvPr/>
          </p:nvGrpSpPr>
          <p:grpSpPr>
            <a:xfrm>
              <a:off x="586031" y="3609019"/>
              <a:ext cx="540624" cy="65201"/>
              <a:chOff x="574992" y="1463378"/>
              <a:chExt cx="540624" cy="65201"/>
            </a:xfrm>
            <a:grpFill/>
          </p:grpSpPr>
          <p:sp>
            <p:nvSpPr>
              <p:cNvPr id="7" name="Ellipse 6"/>
              <p:cNvSpPr/>
              <p:nvPr/>
            </p:nvSpPr>
            <p:spPr>
              <a:xfrm>
                <a:off x="574992" y="1463378"/>
                <a:ext cx="72572" cy="65201"/>
              </a:xfrm>
              <a:prstGeom prst="ellipse">
                <a:avLst/>
              </a:prstGeom>
              <a:grp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CA"/>
              </a:p>
            </p:txBody>
          </p:sp>
          <p:cxnSp>
            <p:nvCxnSpPr>
              <p:cNvPr id="8" name="Connecteur droit 7"/>
              <p:cNvCxnSpPr/>
              <p:nvPr/>
            </p:nvCxnSpPr>
            <p:spPr>
              <a:xfrm>
                <a:off x="574993" y="1495979"/>
                <a:ext cx="540623" cy="0"/>
              </a:xfrm>
              <a:prstGeom prst="line">
                <a:avLst/>
              </a:prstGeom>
              <a:grpFill/>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6" name="Rogner un rectangle avec un coin diagonal 5"/>
            <p:cNvSpPr/>
            <p:nvPr/>
          </p:nvSpPr>
          <p:spPr>
            <a:xfrm>
              <a:off x="1126655" y="3641620"/>
              <a:ext cx="7776864" cy="579468"/>
            </a:xfrm>
            <a:prstGeom prst="snip2DiagRect">
              <a:avLst/>
            </a:prstGeom>
            <a:grp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CA" sz="2400" b="1" dirty="0" smtClean="0">
                  <a:solidFill>
                    <a:schemeClr val="tx1">
                      <a:lumMod val="65000"/>
                      <a:lumOff val="35000"/>
                    </a:schemeClr>
                  </a:solidFill>
                </a:rPr>
                <a:t>GLOSSAIRE SUR LES QUALITÉS </a:t>
              </a:r>
              <a:r>
                <a:rPr lang="fr-CA" sz="2400" b="1" dirty="0" smtClean="0">
                  <a:solidFill>
                    <a:schemeClr val="tx1">
                      <a:lumMod val="65000"/>
                      <a:lumOff val="35000"/>
                    </a:schemeClr>
                  </a:solidFill>
                </a:rPr>
                <a:t>MÉTROLOGIQUES </a:t>
              </a:r>
              <a:r>
                <a:rPr lang="fr-CA" sz="2400" b="1" dirty="0" smtClean="0">
                  <a:solidFill>
                    <a:schemeClr val="tx1">
                      <a:lumMod val="65000"/>
                      <a:lumOff val="35000"/>
                    </a:schemeClr>
                  </a:solidFill>
                </a:rPr>
                <a:t>DES OUTILS D’ÉVALUATION</a:t>
              </a:r>
              <a:endParaRPr lang="en-CA" sz="2400" b="1" dirty="0">
                <a:solidFill>
                  <a:schemeClr val="tx1">
                    <a:lumMod val="65000"/>
                    <a:lumOff val="35000"/>
                  </a:schemeClr>
                </a:solidFill>
              </a:endParaRPr>
            </a:p>
          </p:txBody>
        </p:sp>
      </p:grpSp>
      <p:sp>
        <p:nvSpPr>
          <p:cNvPr id="9" name="Rogner un rectangle avec un coin diagonal 8"/>
          <p:cNvSpPr/>
          <p:nvPr>
            <p:custDataLst>
              <p:tags r:id="rId5"/>
            </p:custDataLst>
          </p:nvPr>
        </p:nvSpPr>
        <p:spPr>
          <a:xfrm>
            <a:off x="0" y="0"/>
            <a:ext cx="269776" cy="6858000"/>
          </a:xfrm>
          <a:prstGeom prst="snip2DiagRect">
            <a:avLst/>
          </a:prstGeom>
          <a:solidFill>
            <a:schemeClr val="bg1">
              <a:lumMod val="65000"/>
            </a:schemeClr>
          </a:solidFill>
          <a:ln>
            <a:solidFill>
              <a:schemeClr val="bg1">
                <a:lumMod val="50000"/>
              </a:schemeClr>
            </a:solidFill>
          </a:ln>
          <a:effectLst>
            <a:reflection blurRad="6350" stA="50000" endA="300" endPos="38500" dist="508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ZoneTexte 9"/>
          <p:cNvSpPr txBox="1"/>
          <p:nvPr/>
        </p:nvSpPr>
        <p:spPr>
          <a:xfrm>
            <a:off x="733803" y="5410200"/>
            <a:ext cx="7800597" cy="923330"/>
          </a:xfrm>
          <a:prstGeom prst="rect">
            <a:avLst/>
          </a:prstGeom>
          <a:noFill/>
        </p:spPr>
        <p:txBody>
          <a:bodyPr wrap="square" rtlCol="0">
            <a:spAutoFit/>
          </a:bodyPr>
          <a:lstStyle/>
          <a:p>
            <a:r>
              <a:rPr lang="fr-CA" dirty="0" smtClean="0"/>
              <a:t>Glossaire conçu par Michèle Hébert, PhD, Jacinthe Savard, PhD, Mary Egan, PhD et Claire-Jehanne </a:t>
            </a:r>
            <a:r>
              <a:rPr lang="fr-CA" dirty="0" err="1" smtClean="0"/>
              <a:t>Dubouloz</a:t>
            </a:r>
            <a:r>
              <a:rPr lang="fr-CA" dirty="0" smtClean="0"/>
              <a:t>, PhD, professeures au programme d’ergothérapie de l’Université d’Ottawa, 2010.</a:t>
            </a:r>
            <a:endParaRPr lang="fr-CA" dirty="0"/>
          </a:p>
        </p:txBody>
      </p:sp>
    </p:spTree>
    <p:extLst>
      <p:ext uri="{BB962C8B-B14F-4D97-AF65-F5344CB8AC3E}">
        <p14:creationId xmlns:p14="http://schemas.microsoft.com/office/powerpoint/2010/main" val="1154781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116632"/>
            <a:ext cx="8352928" cy="914400"/>
          </a:xfrm>
        </p:spPr>
        <p:txBody>
          <a:bodyPr>
            <a:noAutofit/>
          </a:bodyPr>
          <a:lstStyle/>
          <a:p>
            <a:pPr marL="969963" indent="-969963" algn="l"/>
            <a:r>
              <a:rPr lang="fr-CA" sz="2800" dirty="0" smtClean="0"/>
              <a:t>4.7.1.  Évaluer les besoins et le statut du client avant, pendant ou après une intervention</a:t>
            </a:r>
            <a:endParaRPr lang="fr-CA" sz="2800" dirty="0"/>
          </a:p>
        </p:txBody>
      </p:sp>
      <p:sp>
        <p:nvSpPr>
          <p:cNvPr id="3" name="Espace réservé du contenu 2"/>
          <p:cNvSpPr>
            <a:spLocks noGrp="1"/>
          </p:cNvSpPr>
          <p:nvPr>
            <p:ph idx="1"/>
            <p:custDataLst>
              <p:tags r:id="rId2"/>
            </p:custDataLst>
          </p:nvPr>
        </p:nvSpPr>
        <p:spPr>
          <a:xfrm>
            <a:off x="611560" y="1340768"/>
            <a:ext cx="7772400" cy="5328592"/>
          </a:xfrm>
        </p:spPr>
        <p:txBody>
          <a:bodyPr>
            <a:noAutofit/>
          </a:bodyPr>
          <a:lstStyle/>
          <a:p>
            <a:pPr>
              <a:buBlip>
                <a:blip r:embed="rId7"/>
              </a:buBlip>
            </a:pPr>
            <a:r>
              <a:rPr lang="fr-CA" sz="1600" dirty="0" smtClean="0"/>
              <a:t>La première étape de l’intervention en ergothérapie est l’évaluation du statut du client et de ses besoins de réadaptation.</a:t>
            </a:r>
          </a:p>
          <a:p>
            <a:pPr>
              <a:buBlip>
                <a:blip r:embed="rId7"/>
              </a:buBlip>
            </a:pPr>
            <a:endParaRPr lang="fr-CA" sz="1000" dirty="0" smtClean="0"/>
          </a:p>
          <a:p>
            <a:pPr>
              <a:buBlip>
                <a:blip r:embed="rId7"/>
              </a:buBlip>
            </a:pPr>
            <a:r>
              <a:rPr lang="fr-CA" sz="1600" dirty="0" smtClean="0"/>
              <a:t>L’ergothérapeute a une foule d’outils à sa disposition pour procéder à une évaluation rigoureuse et pour obtenir des résultats fiables.</a:t>
            </a:r>
          </a:p>
          <a:p>
            <a:pPr>
              <a:buBlip>
                <a:blip r:embed="rId7"/>
              </a:buBlip>
            </a:pPr>
            <a:endParaRPr lang="fr-CA" sz="1000" dirty="0" smtClean="0"/>
          </a:p>
          <a:p>
            <a:pPr>
              <a:buBlip>
                <a:blip r:embed="rId7"/>
              </a:buBlip>
            </a:pPr>
            <a:r>
              <a:rPr lang="fr-CA" sz="1600" dirty="0" smtClean="0"/>
              <a:t>Le choix des outils d’évaluation doit relever d’une démarche de raisonnement clinique et d’une prise de décision fondée sur les faits scientifiques.</a:t>
            </a:r>
          </a:p>
          <a:p>
            <a:pPr>
              <a:buBlip>
                <a:blip r:embed="rId7"/>
              </a:buBlip>
            </a:pPr>
            <a:endParaRPr lang="fr-CA" sz="1000" dirty="0" smtClean="0"/>
          </a:p>
          <a:p>
            <a:pPr>
              <a:buBlip>
                <a:blip r:embed="rId7"/>
              </a:buBlip>
            </a:pPr>
            <a:r>
              <a:rPr lang="fr-CA" sz="1600" dirty="0" smtClean="0"/>
              <a:t>L’idée de « </a:t>
            </a:r>
            <a:r>
              <a:rPr lang="fr-CA" sz="1600" dirty="0" err="1" smtClean="0"/>
              <a:t>outcome</a:t>
            </a:r>
            <a:r>
              <a:rPr lang="fr-CA" sz="1600" dirty="0" smtClean="0"/>
              <a:t> </a:t>
            </a:r>
            <a:r>
              <a:rPr lang="fr-CA" sz="1600" dirty="0" err="1" smtClean="0"/>
              <a:t>measure</a:t>
            </a:r>
            <a:r>
              <a:rPr lang="fr-CA" sz="1600" dirty="0" smtClean="0"/>
              <a:t> » peut inclure cette première démarche évaluative, mais elle est habituellement centrée sur une conception plus stricte de l’évaluation du changement pendant ou après l’intervention. Elle demande la prise de données avant le début de l’intervention, pendant l’intervention et à la fin de l’intervention. Souvent, les données à recueillir référeront à un état de santé assez global. </a:t>
            </a:r>
          </a:p>
          <a:p>
            <a:pPr>
              <a:buBlip>
                <a:blip r:embed="rId7"/>
              </a:buBlip>
            </a:pPr>
            <a:endParaRPr lang="fr-CA" sz="1000" dirty="0" smtClean="0"/>
          </a:p>
          <a:p>
            <a:pPr>
              <a:buBlip>
                <a:blip r:embed="rId7"/>
              </a:buBlip>
            </a:pPr>
            <a:r>
              <a:rPr lang="fr-CA" sz="1600" dirty="0" smtClean="0"/>
              <a:t>Quelle que soit la perspective d’évaluation, l’ergothérapeute devra prendre en considération les qualités métrologiques de l’outil qui sera retenu. L’étude des qualités métrologiques d’un outil de mesure permettra de porter un jugement sur la rigueur des résultats qu’il pourra offrir à l’ergothérapeute et au chercheur. </a:t>
            </a:r>
          </a:p>
        </p:txBody>
      </p:sp>
      <p:sp>
        <p:nvSpPr>
          <p:cNvPr id="7" name="Espace réservé du numéro de diapositive 6"/>
          <p:cNvSpPr>
            <a:spLocks noGrp="1"/>
          </p:cNvSpPr>
          <p:nvPr>
            <p:ph type="sldNum" sz="quarter" idx="12"/>
            <p:custDataLst>
              <p:tags r:id="rId3"/>
            </p:custDataLst>
          </p:nvPr>
        </p:nvSpPr>
        <p:spPr/>
        <p:txBody>
          <a:bodyPr/>
          <a:lstStyle/>
          <a:p>
            <a:fld id="{89762A41-9938-49E8-A68F-CC576AE41BCF}" type="slidenum">
              <a:rPr lang="en-CA" smtClean="0"/>
              <a:t>2</a:t>
            </a:fld>
            <a:endParaRPr lang="en-CA"/>
          </a:p>
        </p:txBody>
      </p:sp>
      <p:sp>
        <p:nvSpPr>
          <p:cNvPr id="5" name="Rogner un rectangle avec un coin diagonal 4"/>
          <p:cNvSpPr/>
          <p:nvPr>
            <p:custDataLst>
              <p:tags r:id="rId4"/>
            </p:custDataLst>
          </p:nvPr>
        </p:nvSpPr>
        <p:spPr>
          <a:xfrm>
            <a:off x="0" y="0"/>
            <a:ext cx="269776" cy="6858000"/>
          </a:xfrm>
          <a:prstGeom prst="snip2DiagRect">
            <a:avLst/>
          </a:prstGeom>
          <a:solidFill>
            <a:schemeClr val="bg1">
              <a:lumMod val="65000"/>
            </a:schemeClr>
          </a:solidFill>
          <a:ln>
            <a:solidFill>
              <a:schemeClr val="bg1">
                <a:lumMod val="50000"/>
              </a:schemeClr>
            </a:solidFill>
          </a:ln>
          <a:effectLst>
            <a:reflection blurRad="6350" stA="50000" endA="300" endPos="38500" dist="508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065008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custDataLst>
              <p:tags r:id="rId1"/>
            </p:custDataLst>
          </p:nvPr>
        </p:nvSpPr>
        <p:spPr>
          <a:xfrm>
            <a:off x="467544" y="116632"/>
            <a:ext cx="8229600" cy="1143000"/>
          </a:xfrm>
        </p:spPr>
        <p:txBody>
          <a:bodyPr>
            <a:normAutofit fontScale="90000"/>
          </a:bodyPr>
          <a:lstStyle/>
          <a:p>
            <a:pPr marL="811213" indent="-811213" algn="l"/>
            <a:r>
              <a:rPr lang="fr-CA" sz="2700" dirty="0" smtClean="0"/>
              <a:t>4.7.2  GLOSSAIRE SUR </a:t>
            </a:r>
            <a:r>
              <a:rPr lang="fr-CA" sz="2700" dirty="0"/>
              <a:t>LES QUALITÉS MÉTROLOGIQUES DES OUTILS </a:t>
            </a:r>
            <a:r>
              <a:rPr lang="fr-CA" sz="2700" dirty="0" smtClean="0"/>
              <a:t>D’ÉVALUATION</a:t>
            </a:r>
            <a:r>
              <a:rPr lang="fr-CA" sz="2000" dirty="0" smtClean="0"/>
              <a:t/>
            </a:r>
            <a:br>
              <a:rPr lang="fr-CA" sz="2000" dirty="0" smtClean="0"/>
            </a:br>
            <a:r>
              <a:rPr lang="fr-CA" sz="1600" dirty="0" smtClean="0"/>
              <a:t>(adapté de </a:t>
            </a:r>
            <a:r>
              <a:rPr lang="fr-CA" sz="1600" i="1" dirty="0" err="1" smtClean="0"/>
              <a:t>Evidence-Based</a:t>
            </a:r>
            <a:r>
              <a:rPr lang="fr-CA" sz="1600" i="1" dirty="0" smtClean="0"/>
              <a:t> Rehabilitation</a:t>
            </a:r>
            <a:r>
              <a:rPr lang="fr-CA" sz="1600" dirty="0" smtClean="0"/>
              <a:t>)</a:t>
            </a:r>
            <a:endParaRPr lang="fr-FR" sz="1600" dirty="0"/>
          </a:p>
        </p:txBody>
      </p:sp>
      <p:sp>
        <p:nvSpPr>
          <p:cNvPr id="56323" name="Rectangle 3"/>
          <p:cNvSpPr>
            <a:spLocks noGrp="1" noChangeArrowheads="1"/>
          </p:cNvSpPr>
          <p:nvPr>
            <p:ph idx="1"/>
            <p:custDataLst>
              <p:tags r:id="rId2"/>
            </p:custDataLst>
          </p:nvPr>
        </p:nvSpPr>
        <p:spPr>
          <a:xfrm>
            <a:off x="683568" y="1628800"/>
            <a:ext cx="7772400" cy="3886200"/>
          </a:xfrm>
        </p:spPr>
        <p:txBody>
          <a:bodyPr/>
          <a:lstStyle/>
          <a:p>
            <a:pPr>
              <a:lnSpc>
                <a:spcPct val="90000"/>
              </a:lnSpc>
              <a:buBlip>
                <a:blip r:embed="rId7"/>
              </a:buBlip>
            </a:pPr>
            <a:r>
              <a:rPr lang="fr-CA" sz="1800" dirty="0"/>
              <a:t>OBJETS D’ÉVALUATION :</a:t>
            </a:r>
          </a:p>
          <a:p>
            <a:pPr>
              <a:lnSpc>
                <a:spcPct val="90000"/>
              </a:lnSpc>
            </a:pPr>
            <a:endParaRPr lang="fr-CA" sz="700" dirty="0"/>
          </a:p>
          <a:p>
            <a:pPr marL="1358900" lvl="2" indent="-444500">
              <a:lnSpc>
                <a:spcPct val="90000"/>
              </a:lnSpc>
              <a:buFont typeface="Wingdings" pitchFamily="2" charset="2"/>
              <a:buChar char="Ø"/>
            </a:pPr>
            <a:r>
              <a:rPr lang="fr-CA" sz="1600" dirty="0"/>
              <a:t>Prédire une situation / un état / une évolution</a:t>
            </a:r>
          </a:p>
          <a:p>
            <a:pPr marL="1358900" lvl="2" indent="-444500">
              <a:lnSpc>
                <a:spcPct val="90000"/>
              </a:lnSpc>
              <a:buFont typeface="Wingdings" pitchFamily="2" charset="2"/>
              <a:buChar char="Ø"/>
            </a:pPr>
            <a:r>
              <a:rPr lang="fr-CA" sz="1600" dirty="0"/>
              <a:t>Classer les personnes / discriminer</a:t>
            </a:r>
          </a:p>
          <a:p>
            <a:pPr marL="1816100" lvl="3" indent="-285750">
              <a:lnSpc>
                <a:spcPct val="90000"/>
              </a:lnSpc>
              <a:buFont typeface="Wingdings" panose="05000000000000000000" pitchFamily="2" charset="2"/>
              <a:buChar char="§"/>
            </a:pPr>
            <a:r>
              <a:rPr lang="fr-CA" sz="1400" dirty="0"/>
              <a:t>Comparer les personnes à des normes</a:t>
            </a:r>
          </a:p>
          <a:p>
            <a:pPr marL="1816100" lvl="3" indent="-285750">
              <a:lnSpc>
                <a:spcPct val="90000"/>
              </a:lnSpc>
              <a:buFont typeface="Wingdings" panose="05000000000000000000" pitchFamily="2" charset="2"/>
              <a:buChar char="§"/>
            </a:pPr>
            <a:r>
              <a:rPr lang="fr-CA" sz="1400" dirty="0"/>
              <a:t>Regrouper les personnes selon une caractéristique</a:t>
            </a:r>
          </a:p>
          <a:p>
            <a:pPr marL="1358900" lvl="2" indent="-444500">
              <a:lnSpc>
                <a:spcPct val="90000"/>
              </a:lnSpc>
              <a:buFont typeface="Wingdings" pitchFamily="2" charset="2"/>
              <a:buChar char="Ø"/>
            </a:pPr>
            <a:r>
              <a:rPr lang="fr-CA" sz="1600" dirty="0"/>
              <a:t>Mesurer le changement / les résultats (</a:t>
            </a:r>
            <a:r>
              <a:rPr lang="fr-CA" sz="1600" dirty="0" err="1"/>
              <a:t>outcome</a:t>
            </a:r>
            <a:r>
              <a:rPr lang="fr-CA" sz="1600" dirty="0"/>
              <a:t> </a:t>
            </a:r>
            <a:r>
              <a:rPr lang="fr-CA" sz="1600" dirty="0" err="1"/>
              <a:t>measure</a:t>
            </a:r>
            <a:r>
              <a:rPr lang="fr-CA" sz="1600" dirty="0"/>
              <a:t>)</a:t>
            </a:r>
          </a:p>
          <a:p>
            <a:pPr marL="1358900" lvl="2" indent="-444500">
              <a:lnSpc>
                <a:spcPct val="90000"/>
              </a:lnSpc>
              <a:buFont typeface="Wingdings" pitchFamily="2" charset="2"/>
              <a:buNone/>
            </a:pPr>
            <a:endParaRPr lang="fr-CA" sz="1600" dirty="0">
              <a:solidFill>
                <a:srgbClr val="77EE00"/>
              </a:solidFill>
            </a:endParaRPr>
          </a:p>
          <a:p>
            <a:pPr>
              <a:lnSpc>
                <a:spcPct val="90000"/>
              </a:lnSpc>
              <a:buBlip>
                <a:blip r:embed="rId7"/>
              </a:buBlip>
            </a:pPr>
            <a:r>
              <a:rPr lang="fr-CA" sz="1800" dirty="0"/>
              <a:t>RIGUEUR DES RÉSULTATS EST DÉPENDANTE DE :</a:t>
            </a:r>
          </a:p>
          <a:p>
            <a:pPr lvl="1">
              <a:lnSpc>
                <a:spcPct val="90000"/>
              </a:lnSpc>
              <a:buFontTx/>
              <a:buChar char="•"/>
            </a:pPr>
            <a:endParaRPr lang="fr-CA" sz="700" dirty="0"/>
          </a:p>
          <a:p>
            <a:pPr lvl="1">
              <a:lnSpc>
                <a:spcPct val="90000"/>
              </a:lnSpc>
              <a:buBlip>
                <a:blip r:embed="rId8"/>
              </a:buBlip>
            </a:pPr>
            <a:r>
              <a:rPr lang="fr-CA" sz="1600" dirty="0"/>
              <a:t>VALIDITÉ DE L’OUTIL</a:t>
            </a:r>
            <a:r>
              <a:rPr lang="fr-CA" sz="1800" dirty="0"/>
              <a:t> : </a:t>
            </a:r>
            <a:r>
              <a:rPr lang="fr-CA" sz="1400" dirty="0"/>
              <a:t>outil qui mesure ce qu’il prétend </a:t>
            </a:r>
            <a:r>
              <a:rPr lang="fr-CA" sz="1400" dirty="0" smtClean="0"/>
              <a:t>mesurer;</a:t>
            </a:r>
            <a:endParaRPr lang="fr-CA" sz="1400" dirty="0"/>
          </a:p>
          <a:p>
            <a:pPr lvl="1">
              <a:lnSpc>
                <a:spcPct val="90000"/>
              </a:lnSpc>
              <a:buBlip>
                <a:blip r:embed="rId8"/>
              </a:buBlip>
            </a:pPr>
            <a:r>
              <a:rPr lang="fr-CA" sz="1600" dirty="0"/>
              <a:t>FIDÉLITÉ DES RÉSULTATS</a:t>
            </a:r>
            <a:r>
              <a:rPr lang="fr-CA" sz="1800" dirty="0"/>
              <a:t> : </a:t>
            </a:r>
            <a:r>
              <a:rPr lang="fr-CA" sz="1400" dirty="0"/>
              <a:t>outil qui propose des résultats stables lorsque le domaine d’évaluation </a:t>
            </a:r>
            <a:r>
              <a:rPr lang="fr-CA" sz="1400" dirty="0" smtClean="0"/>
              <a:t> / </a:t>
            </a:r>
            <a:r>
              <a:rPr lang="fr-CA" sz="1400" dirty="0"/>
              <a:t>la situation du client ne changent </a:t>
            </a:r>
            <a:r>
              <a:rPr lang="fr-CA" sz="1400" dirty="0" smtClean="0"/>
              <a:t>pas.</a:t>
            </a:r>
            <a:endParaRPr lang="fr-FR" sz="1600" dirty="0"/>
          </a:p>
        </p:txBody>
      </p:sp>
      <p:sp>
        <p:nvSpPr>
          <p:cNvPr id="3" name="Espace réservé du numéro de diapositive 2"/>
          <p:cNvSpPr>
            <a:spLocks noGrp="1"/>
          </p:cNvSpPr>
          <p:nvPr>
            <p:ph type="sldNum" sz="quarter" idx="12"/>
            <p:custDataLst>
              <p:tags r:id="rId3"/>
            </p:custDataLst>
          </p:nvPr>
        </p:nvSpPr>
        <p:spPr/>
        <p:txBody>
          <a:bodyPr/>
          <a:lstStyle/>
          <a:p>
            <a:fld id="{89762A41-9938-49E8-A68F-CC576AE41BCF}" type="slidenum">
              <a:rPr lang="en-CA" smtClean="0"/>
              <a:t>3</a:t>
            </a:fld>
            <a:endParaRPr lang="en-CA"/>
          </a:p>
        </p:txBody>
      </p:sp>
      <p:sp>
        <p:nvSpPr>
          <p:cNvPr id="4" name="Rogner un rectangle avec un coin diagonal 3"/>
          <p:cNvSpPr/>
          <p:nvPr>
            <p:custDataLst>
              <p:tags r:id="rId4"/>
            </p:custDataLst>
          </p:nvPr>
        </p:nvSpPr>
        <p:spPr>
          <a:xfrm>
            <a:off x="0" y="0"/>
            <a:ext cx="269776" cy="6858000"/>
          </a:xfrm>
          <a:prstGeom prst="snip2DiagRect">
            <a:avLst/>
          </a:prstGeom>
          <a:solidFill>
            <a:schemeClr val="bg1">
              <a:lumMod val="65000"/>
            </a:schemeClr>
          </a:solidFill>
          <a:ln>
            <a:solidFill>
              <a:schemeClr val="bg1">
                <a:lumMod val="50000"/>
              </a:schemeClr>
            </a:solidFill>
          </a:ln>
          <a:effectLst>
            <a:reflection blurRad="6350" stA="50000" endA="300" endPos="38500" dist="508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697145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custDataLst>
              <p:tags r:id="rId1"/>
            </p:custDataLst>
          </p:nvPr>
        </p:nvSpPr>
        <p:spPr>
          <a:xfrm>
            <a:off x="467544" y="1"/>
            <a:ext cx="8229600" cy="692695"/>
          </a:xfrm>
        </p:spPr>
        <p:txBody>
          <a:bodyPr/>
          <a:lstStyle/>
          <a:p>
            <a:pPr algn="l"/>
            <a:r>
              <a:rPr lang="fr-CA" sz="2400" dirty="0" smtClean="0"/>
              <a:t>4.7.3  VALIDITÉ </a:t>
            </a:r>
            <a:r>
              <a:rPr lang="fr-CA" sz="2400" dirty="0"/>
              <a:t>DES OUTILS D’ÉVALUATION</a:t>
            </a:r>
            <a:endParaRPr lang="fr-FR" sz="2400" dirty="0"/>
          </a:p>
        </p:txBody>
      </p:sp>
      <p:sp>
        <p:nvSpPr>
          <p:cNvPr id="57347" name="Rectangle 3"/>
          <p:cNvSpPr>
            <a:spLocks noGrp="1" noChangeArrowheads="1"/>
          </p:cNvSpPr>
          <p:nvPr>
            <p:ph idx="1"/>
            <p:custDataLst>
              <p:tags r:id="rId2"/>
            </p:custDataLst>
          </p:nvPr>
        </p:nvSpPr>
        <p:spPr>
          <a:xfrm>
            <a:off x="395536" y="836712"/>
            <a:ext cx="8424936" cy="5688632"/>
          </a:xfrm>
        </p:spPr>
        <p:txBody>
          <a:bodyPr>
            <a:noAutofit/>
          </a:bodyPr>
          <a:lstStyle/>
          <a:p>
            <a:pPr>
              <a:lnSpc>
                <a:spcPct val="80000"/>
              </a:lnSpc>
              <a:buBlip>
                <a:blip r:embed="rId7"/>
              </a:buBlip>
            </a:pPr>
            <a:r>
              <a:rPr lang="fr-CA" sz="1800" dirty="0"/>
              <a:t>VALIDITÉ DE CONTENU (content </a:t>
            </a:r>
            <a:r>
              <a:rPr lang="fr-CA" sz="1800" dirty="0" err="1"/>
              <a:t>validity</a:t>
            </a:r>
            <a:r>
              <a:rPr lang="fr-CA" sz="1800" dirty="0"/>
              <a:t>)</a:t>
            </a:r>
          </a:p>
          <a:p>
            <a:pPr marL="731837" lvl="2" indent="-285750">
              <a:lnSpc>
                <a:spcPct val="80000"/>
              </a:lnSpc>
              <a:buBlip>
                <a:blip r:embed="rId8"/>
              </a:buBlip>
            </a:pPr>
            <a:r>
              <a:rPr lang="fr-CA" sz="1600" dirty="0"/>
              <a:t>L’échantillon des items qui composent le test est représentatif du domaine à </a:t>
            </a:r>
            <a:r>
              <a:rPr lang="fr-CA" sz="1600" dirty="0" smtClean="0"/>
              <a:t>mesurer;</a:t>
            </a:r>
            <a:endParaRPr lang="fr-CA" sz="1600" dirty="0"/>
          </a:p>
          <a:p>
            <a:pPr marL="731837" lvl="2" indent="-285750">
              <a:lnSpc>
                <a:spcPct val="80000"/>
              </a:lnSpc>
              <a:buBlip>
                <a:blip r:embed="rId8"/>
              </a:buBlip>
            </a:pPr>
            <a:r>
              <a:rPr lang="fr-CA" sz="1600" dirty="0"/>
              <a:t>Relève habituellement du jugement </a:t>
            </a:r>
            <a:r>
              <a:rPr lang="fr-CA" sz="1600" dirty="0" smtClean="0"/>
              <a:t>d’experts;</a:t>
            </a:r>
            <a:endParaRPr lang="fr-CA" sz="1600" dirty="0"/>
          </a:p>
          <a:p>
            <a:pPr marL="731837" lvl="2" indent="-285750">
              <a:lnSpc>
                <a:spcPct val="80000"/>
              </a:lnSpc>
              <a:buBlip>
                <a:blip r:embed="rId8"/>
              </a:buBlip>
            </a:pPr>
            <a:r>
              <a:rPr lang="fr-CA" sz="1600" dirty="0"/>
              <a:t>Validité apparente (face </a:t>
            </a:r>
            <a:r>
              <a:rPr lang="fr-CA" sz="1600" dirty="0" err="1"/>
              <a:t>validity</a:t>
            </a:r>
            <a:r>
              <a:rPr lang="fr-CA" sz="1600" dirty="0"/>
              <a:t>) : Est-ce que le test semble regrouper des items qui représentent bien le domaine à mesurer, aux yeux de non-experts, comme les personnes évaluées, les </a:t>
            </a:r>
            <a:r>
              <a:rPr lang="fr-CA" sz="1600" dirty="0" smtClean="0"/>
              <a:t>évaluateurs, </a:t>
            </a:r>
            <a:r>
              <a:rPr lang="fr-CA" sz="1600" dirty="0"/>
              <a:t>etc. </a:t>
            </a:r>
          </a:p>
          <a:p>
            <a:pPr lvl="2">
              <a:lnSpc>
                <a:spcPct val="80000"/>
              </a:lnSpc>
            </a:pPr>
            <a:endParaRPr lang="fr-CA" sz="800" dirty="0"/>
          </a:p>
          <a:p>
            <a:pPr>
              <a:lnSpc>
                <a:spcPct val="80000"/>
              </a:lnSpc>
              <a:buBlip>
                <a:blip r:embed="rId7"/>
              </a:buBlip>
            </a:pPr>
            <a:r>
              <a:rPr lang="fr-CA" sz="1800" dirty="0"/>
              <a:t>VALIDITÉ DE CRITÈRE (</a:t>
            </a:r>
            <a:r>
              <a:rPr lang="fr-CA" sz="1800" dirty="0" err="1"/>
              <a:t>criterion</a:t>
            </a:r>
            <a:r>
              <a:rPr lang="fr-CA" sz="1800" dirty="0"/>
              <a:t> </a:t>
            </a:r>
            <a:r>
              <a:rPr lang="fr-CA" sz="1800" dirty="0" err="1"/>
              <a:t>validity</a:t>
            </a:r>
            <a:r>
              <a:rPr lang="fr-CA" sz="1800" dirty="0"/>
              <a:t>)</a:t>
            </a:r>
          </a:p>
          <a:p>
            <a:pPr marL="731837" lvl="2" indent="-285750">
              <a:lnSpc>
                <a:spcPct val="80000"/>
              </a:lnSpc>
              <a:buBlip>
                <a:blip r:embed="rId8"/>
              </a:buBlip>
            </a:pPr>
            <a:r>
              <a:rPr lang="fr-FR" sz="1600" dirty="0"/>
              <a:t>Validité concomitante (concurrent </a:t>
            </a:r>
            <a:r>
              <a:rPr lang="fr-FR" sz="1600" dirty="0" err="1" smtClean="0"/>
              <a:t>validity</a:t>
            </a:r>
            <a:r>
              <a:rPr lang="fr-FR" sz="1600" dirty="0" smtClean="0"/>
              <a:t>) : Les </a:t>
            </a:r>
            <a:r>
              <a:rPr lang="fr-FR" sz="1600" dirty="0"/>
              <a:t>résultats obtenus à l’évaluation sont comparés </a:t>
            </a:r>
            <a:r>
              <a:rPr lang="fr-FR" sz="1600" dirty="0" smtClean="0"/>
              <a:t>aux résultats obtenus avec une mesure identique, reconnue pour bien mesurer le concept en question (gold standard);</a:t>
            </a:r>
          </a:p>
          <a:p>
            <a:pPr marL="731837" lvl="2" indent="-285750">
              <a:lnSpc>
                <a:spcPct val="80000"/>
              </a:lnSpc>
              <a:buBlip>
                <a:blip r:embed="rId8"/>
              </a:buBlip>
            </a:pPr>
            <a:r>
              <a:rPr lang="fr-FR" sz="1600" dirty="0" smtClean="0"/>
              <a:t>Validité convergente : les résultats sont comparés aux résultats obtenus avec un outil semblable;</a:t>
            </a:r>
          </a:p>
          <a:p>
            <a:pPr marL="731837" lvl="2" indent="-285750">
              <a:lnSpc>
                <a:spcPct val="80000"/>
              </a:lnSpc>
              <a:buBlip>
                <a:blip r:embed="rId8"/>
              </a:buBlip>
            </a:pPr>
            <a:r>
              <a:rPr lang="fr-FR" sz="1600" dirty="0" smtClean="0"/>
              <a:t>Validité prédictive : les résultats liés à l’apparition d’un état;  </a:t>
            </a:r>
            <a:endParaRPr lang="fr-FR" sz="1600" dirty="0"/>
          </a:p>
          <a:p>
            <a:pPr marL="731837" lvl="2" indent="-285750">
              <a:lnSpc>
                <a:spcPct val="80000"/>
              </a:lnSpc>
              <a:buBlip>
                <a:blip r:embed="rId8"/>
              </a:buBlip>
            </a:pPr>
            <a:r>
              <a:rPr lang="fr-CA" sz="1600" dirty="0"/>
              <a:t>Sensibilité et spécificité </a:t>
            </a:r>
            <a:r>
              <a:rPr lang="fr-CA" sz="1600" dirty="0" smtClean="0"/>
              <a:t>(</a:t>
            </a:r>
            <a:r>
              <a:rPr lang="fr-CA" sz="1600" dirty="0" err="1"/>
              <a:t>sensitivity</a:t>
            </a:r>
            <a:r>
              <a:rPr lang="fr-CA" sz="1600" dirty="0"/>
              <a:t> and </a:t>
            </a:r>
            <a:r>
              <a:rPr lang="fr-CA" sz="1600" dirty="0" err="1"/>
              <a:t>specificity</a:t>
            </a:r>
            <a:r>
              <a:rPr lang="fr-CA" sz="1600" dirty="0"/>
              <a:t>): une façon différente de quantifier la validité de critère qui </a:t>
            </a:r>
            <a:r>
              <a:rPr lang="fr-CA" sz="1600" dirty="0" smtClean="0"/>
              <a:t>offre </a:t>
            </a:r>
            <a:r>
              <a:rPr lang="fr-CA" sz="1600" dirty="0"/>
              <a:t>une indication du pourcentage de personnes correctement classifiées avec le test et de celles incorrectement classifiées (vrais et faux positifs).</a:t>
            </a:r>
            <a:r>
              <a:rPr lang="fr-CA" sz="1600" dirty="0">
                <a:solidFill>
                  <a:srgbClr val="FF0000"/>
                </a:solidFill>
              </a:rPr>
              <a:t> </a:t>
            </a:r>
          </a:p>
          <a:p>
            <a:pPr lvl="3">
              <a:lnSpc>
                <a:spcPct val="80000"/>
              </a:lnSpc>
              <a:buFontTx/>
              <a:buNone/>
            </a:pPr>
            <a:endParaRPr lang="fr-CA" sz="800" dirty="0">
              <a:solidFill>
                <a:srgbClr val="FF0000"/>
              </a:solidFill>
            </a:endParaRPr>
          </a:p>
          <a:p>
            <a:pPr>
              <a:lnSpc>
                <a:spcPct val="80000"/>
              </a:lnSpc>
              <a:buBlip>
                <a:blip r:embed="rId7"/>
              </a:buBlip>
            </a:pPr>
            <a:r>
              <a:rPr lang="fr-CA" sz="1800" dirty="0"/>
              <a:t>VALIDITÉ DE CONSTRUIT (</a:t>
            </a:r>
            <a:r>
              <a:rPr lang="fr-CA" sz="1800" dirty="0" err="1"/>
              <a:t>construct</a:t>
            </a:r>
            <a:r>
              <a:rPr lang="fr-CA" sz="1800" dirty="0"/>
              <a:t> </a:t>
            </a:r>
            <a:r>
              <a:rPr lang="fr-CA" sz="1800" dirty="0" err="1"/>
              <a:t>validity</a:t>
            </a:r>
            <a:r>
              <a:rPr lang="fr-CA" sz="1800" dirty="0"/>
              <a:t>)</a:t>
            </a:r>
          </a:p>
          <a:p>
            <a:pPr marL="731837" lvl="2" indent="-285750">
              <a:lnSpc>
                <a:spcPct val="80000"/>
              </a:lnSpc>
              <a:buBlip>
                <a:blip r:embed="rId8"/>
              </a:buBlip>
            </a:pPr>
            <a:r>
              <a:rPr lang="fr-CA" sz="1600" dirty="0"/>
              <a:t>La construction du test et de ses items traduit bien le domaine à mesurer. Le cadre théorique sous-jacent au test est clair et bien représenté dans les items </a:t>
            </a:r>
            <a:r>
              <a:rPr lang="fr-CA" sz="1600" dirty="0" smtClean="0"/>
              <a:t>qui le composent.</a:t>
            </a:r>
            <a:endParaRPr lang="fr-CA" sz="1600" dirty="0"/>
          </a:p>
          <a:p>
            <a:pPr marL="731837" lvl="2" indent="-285750">
              <a:lnSpc>
                <a:spcPct val="80000"/>
              </a:lnSpc>
              <a:buBlip>
                <a:blip r:embed="rId8"/>
              </a:buBlip>
            </a:pPr>
            <a:r>
              <a:rPr lang="fr-CA" sz="1600" dirty="0"/>
              <a:t>Le concepteur doit démontrer son hypothèse initiale voulant que le test mesure bien ce qu’il prétend mesurer, </a:t>
            </a:r>
            <a:r>
              <a:rPr lang="fr-CA" sz="1600" dirty="0" smtClean="0"/>
              <a:t>soit les relations </a:t>
            </a:r>
            <a:r>
              <a:rPr lang="fr-CA" sz="1600" dirty="0"/>
              <a:t>théoriques entre les composantes du domaine à mesurer et les items du test. </a:t>
            </a:r>
          </a:p>
        </p:txBody>
      </p:sp>
      <p:sp>
        <p:nvSpPr>
          <p:cNvPr id="3" name="Espace réservé du numéro de diapositive 2"/>
          <p:cNvSpPr>
            <a:spLocks noGrp="1"/>
          </p:cNvSpPr>
          <p:nvPr>
            <p:ph type="sldNum" sz="quarter" idx="12"/>
            <p:custDataLst>
              <p:tags r:id="rId3"/>
            </p:custDataLst>
          </p:nvPr>
        </p:nvSpPr>
        <p:spPr/>
        <p:txBody>
          <a:bodyPr/>
          <a:lstStyle/>
          <a:p>
            <a:fld id="{89762A41-9938-49E8-A68F-CC576AE41BCF}" type="slidenum">
              <a:rPr lang="en-CA" smtClean="0"/>
              <a:t>4</a:t>
            </a:fld>
            <a:endParaRPr lang="en-CA"/>
          </a:p>
        </p:txBody>
      </p:sp>
      <p:sp>
        <p:nvSpPr>
          <p:cNvPr id="4" name="Rogner un rectangle avec un coin diagonal 3"/>
          <p:cNvSpPr/>
          <p:nvPr>
            <p:custDataLst>
              <p:tags r:id="rId4"/>
            </p:custDataLst>
          </p:nvPr>
        </p:nvSpPr>
        <p:spPr>
          <a:xfrm>
            <a:off x="0" y="0"/>
            <a:ext cx="269776" cy="6858000"/>
          </a:xfrm>
          <a:prstGeom prst="snip2DiagRect">
            <a:avLst/>
          </a:prstGeom>
          <a:solidFill>
            <a:schemeClr val="bg1">
              <a:lumMod val="65000"/>
            </a:schemeClr>
          </a:solidFill>
          <a:ln>
            <a:solidFill>
              <a:schemeClr val="bg1">
                <a:lumMod val="50000"/>
              </a:schemeClr>
            </a:solidFill>
          </a:ln>
          <a:effectLst>
            <a:reflection blurRad="6350" stA="50000" endA="300" endPos="38500" dist="508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002843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custDataLst>
              <p:tags r:id="rId1"/>
            </p:custDataLst>
          </p:nvPr>
        </p:nvSpPr>
        <p:spPr>
          <a:xfrm>
            <a:off x="511769" y="116632"/>
            <a:ext cx="8229600" cy="792088"/>
          </a:xfrm>
        </p:spPr>
        <p:txBody>
          <a:bodyPr>
            <a:normAutofit/>
          </a:bodyPr>
          <a:lstStyle/>
          <a:p>
            <a:pPr algn="l"/>
            <a:r>
              <a:rPr lang="fr-CA" sz="2400" dirty="0" smtClean="0">
                <a:solidFill>
                  <a:schemeClr val="tx1"/>
                </a:solidFill>
              </a:rPr>
              <a:t>4.7.4  Sensibilité </a:t>
            </a:r>
            <a:r>
              <a:rPr lang="fr-CA" sz="2400" dirty="0">
                <a:solidFill>
                  <a:schemeClr val="tx1"/>
                </a:solidFill>
              </a:rPr>
              <a:t>et </a:t>
            </a:r>
            <a:r>
              <a:rPr lang="fr-CA" sz="2400" dirty="0" smtClean="0">
                <a:solidFill>
                  <a:schemeClr val="tx1"/>
                </a:solidFill>
              </a:rPr>
              <a:t>spécificité</a:t>
            </a:r>
            <a:endParaRPr lang="fr-CA" sz="2400" dirty="0">
              <a:solidFill>
                <a:schemeClr val="tx1"/>
              </a:solidFill>
            </a:endParaRPr>
          </a:p>
        </p:txBody>
      </p:sp>
      <p:sp>
        <p:nvSpPr>
          <p:cNvPr id="4" name="Espace réservé du numéro de diapositive 3"/>
          <p:cNvSpPr>
            <a:spLocks noGrp="1"/>
          </p:cNvSpPr>
          <p:nvPr>
            <p:ph type="sldNum" sz="quarter" idx="12"/>
            <p:custDataLst>
              <p:tags r:id="rId2"/>
            </p:custDataLst>
          </p:nvPr>
        </p:nvSpPr>
        <p:spPr/>
        <p:txBody>
          <a:bodyPr/>
          <a:lstStyle/>
          <a:p>
            <a:fld id="{89762A41-9938-49E8-A68F-CC576AE41BCF}" type="slidenum">
              <a:rPr lang="en-CA" smtClean="0"/>
              <a:t>5</a:t>
            </a:fld>
            <a:endParaRPr lang="en-CA"/>
          </a:p>
        </p:txBody>
      </p:sp>
      <p:sp>
        <p:nvSpPr>
          <p:cNvPr id="58371" name="Text Box 3"/>
          <p:cNvSpPr txBox="1">
            <a:spLocks noChangeArrowheads="1"/>
          </p:cNvSpPr>
          <p:nvPr>
            <p:custDataLst>
              <p:tags r:id="rId3"/>
            </p:custDataLst>
          </p:nvPr>
        </p:nvSpPr>
        <p:spPr bwMode="auto">
          <a:xfrm>
            <a:off x="293158" y="5445224"/>
            <a:ext cx="89027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kumimoji="1" lang="fr-CA" sz="1400" b="1" dirty="0">
                <a:latin typeface="Times New Roman" pitchFamily="18" charset="0"/>
                <a:cs typeface="Times New Roman" pitchFamily="18" charset="0"/>
              </a:rPr>
              <a:t>Sensibilit</a:t>
            </a:r>
            <a:r>
              <a:rPr kumimoji="1" lang="fr-CA" sz="1400" dirty="0">
                <a:latin typeface="Times New Roman" pitchFamily="18" charset="0"/>
                <a:cs typeface="Times New Roman" pitchFamily="18" charset="0"/>
              </a:rPr>
              <a:t>é = 80 personnes détectées sur 90 atteintes     =    88.9 %</a:t>
            </a:r>
          </a:p>
          <a:p>
            <a:r>
              <a:rPr kumimoji="1" lang="fr-CA" sz="1400" b="1" dirty="0">
                <a:latin typeface="Times New Roman" pitchFamily="18" charset="0"/>
                <a:cs typeface="Times New Roman" pitchFamily="18" charset="0"/>
              </a:rPr>
              <a:t>Spécificité</a:t>
            </a:r>
            <a:r>
              <a:rPr kumimoji="1" lang="fr-CA" sz="1400" dirty="0">
                <a:latin typeface="Times New Roman" pitchFamily="18" charset="0"/>
                <a:cs typeface="Times New Roman" pitchFamily="18" charset="0"/>
              </a:rPr>
              <a:t> = 90 personnes non atteintes correctement identifiées sur un total de 110 personnes non atteintes   =   81.8 %</a:t>
            </a:r>
          </a:p>
          <a:p>
            <a:endParaRPr kumimoji="1" lang="fr-CA" sz="1400" dirty="0">
              <a:latin typeface="Times New Roman" pitchFamily="18" charset="0"/>
            </a:endParaRPr>
          </a:p>
        </p:txBody>
      </p:sp>
      <p:grpSp>
        <p:nvGrpSpPr>
          <p:cNvPr id="58372" name="Group 4"/>
          <p:cNvGrpSpPr>
            <a:grpSpLocks/>
          </p:cNvGrpSpPr>
          <p:nvPr>
            <p:custDataLst>
              <p:tags r:id="rId4"/>
            </p:custDataLst>
          </p:nvPr>
        </p:nvGrpSpPr>
        <p:grpSpPr bwMode="auto">
          <a:xfrm>
            <a:off x="677529" y="2962629"/>
            <a:ext cx="8071194" cy="2247920"/>
            <a:chOff x="-3" y="-3"/>
            <a:chExt cx="4120" cy="3061"/>
          </a:xfrm>
        </p:grpSpPr>
        <p:grpSp>
          <p:nvGrpSpPr>
            <p:cNvPr id="58373" name="Group 5"/>
            <p:cNvGrpSpPr>
              <a:grpSpLocks/>
            </p:cNvGrpSpPr>
            <p:nvPr/>
          </p:nvGrpSpPr>
          <p:grpSpPr bwMode="auto">
            <a:xfrm>
              <a:off x="0" y="0"/>
              <a:ext cx="4117" cy="3055"/>
              <a:chOff x="0" y="0"/>
              <a:chExt cx="4117" cy="3055"/>
            </a:xfrm>
          </p:grpSpPr>
          <p:grpSp>
            <p:nvGrpSpPr>
              <p:cNvPr id="58374" name="Group 6"/>
              <p:cNvGrpSpPr>
                <a:grpSpLocks/>
              </p:cNvGrpSpPr>
              <p:nvPr/>
            </p:nvGrpSpPr>
            <p:grpSpPr bwMode="auto">
              <a:xfrm>
                <a:off x="0" y="0"/>
                <a:ext cx="1096" cy="634"/>
                <a:chOff x="0" y="0"/>
                <a:chExt cx="1096" cy="634"/>
              </a:xfrm>
            </p:grpSpPr>
            <p:sp>
              <p:nvSpPr>
                <p:cNvPr id="58375" name="Rectangle 7"/>
                <p:cNvSpPr>
                  <a:spLocks noChangeArrowheads="1"/>
                </p:cNvSpPr>
                <p:nvPr/>
              </p:nvSpPr>
              <p:spPr bwMode="auto">
                <a:xfrm>
                  <a:off x="28" y="0"/>
                  <a:ext cx="1040"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CA" sz="1050">
                      <a:latin typeface="Times New Roman" pitchFamily="18" charset="0"/>
                      <a:cs typeface="Times New Roman" pitchFamily="18" charset="0"/>
                    </a:rPr>
                    <a:t> </a:t>
                  </a:r>
                </a:p>
                <a:p>
                  <a:pPr eaLnBrk="0" hangingPunct="0"/>
                  <a:endParaRPr lang="en-CA" sz="1800">
                    <a:latin typeface="Times New Roman" pitchFamily="18" charset="0"/>
                  </a:endParaRPr>
                </a:p>
              </p:txBody>
            </p:sp>
            <p:sp>
              <p:nvSpPr>
                <p:cNvPr id="58376" name="Rectangle 8"/>
                <p:cNvSpPr>
                  <a:spLocks noChangeArrowheads="1"/>
                </p:cNvSpPr>
                <p:nvPr/>
              </p:nvSpPr>
              <p:spPr bwMode="auto">
                <a:xfrm>
                  <a:off x="0" y="0"/>
                  <a:ext cx="1096" cy="634"/>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377" name="Group 9"/>
              <p:cNvGrpSpPr>
                <a:grpSpLocks/>
              </p:cNvGrpSpPr>
              <p:nvPr/>
            </p:nvGrpSpPr>
            <p:grpSpPr bwMode="auto">
              <a:xfrm>
                <a:off x="1096" y="0"/>
                <a:ext cx="1284" cy="634"/>
                <a:chOff x="1096" y="0"/>
                <a:chExt cx="1284" cy="634"/>
              </a:xfrm>
            </p:grpSpPr>
            <p:sp>
              <p:nvSpPr>
                <p:cNvPr id="58378" name="Rectangle 10"/>
                <p:cNvSpPr>
                  <a:spLocks noChangeArrowheads="1"/>
                </p:cNvSpPr>
                <p:nvPr/>
              </p:nvSpPr>
              <p:spPr bwMode="auto">
                <a:xfrm>
                  <a:off x="1124" y="0"/>
                  <a:ext cx="1228"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fr-FR" sz="1600" dirty="0">
                      <a:latin typeface="Times New Roman" pitchFamily="18" charset="0"/>
                      <a:cs typeface="Times New Roman" pitchFamily="18" charset="0"/>
                    </a:rPr>
                    <a:t>Examen clinique positif</a:t>
                  </a:r>
                  <a:endParaRPr lang="en-CA" sz="1000" dirty="0">
                    <a:latin typeface="Times New Roman" pitchFamily="18" charset="0"/>
                    <a:cs typeface="Times New Roman" pitchFamily="18" charset="0"/>
                  </a:endParaRPr>
                </a:p>
                <a:p>
                  <a:pPr eaLnBrk="0" hangingPunct="0"/>
                  <a:endParaRPr lang="en-CA" sz="1600" dirty="0">
                    <a:latin typeface="Times New Roman" pitchFamily="18" charset="0"/>
                  </a:endParaRPr>
                </a:p>
              </p:txBody>
            </p:sp>
            <p:sp>
              <p:nvSpPr>
                <p:cNvPr id="58379" name="Rectangle 11"/>
                <p:cNvSpPr>
                  <a:spLocks noChangeArrowheads="1"/>
                </p:cNvSpPr>
                <p:nvPr/>
              </p:nvSpPr>
              <p:spPr bwMode="auto">
                <a:xfrm>
                  <a:off x="1096" y="0"/>
                  <a:ext cx="1284" cy="634"/>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380" name="Group 12"/>
              <p:cNvGrpSpPr>
                <a:grpSpLocks/>
              </p:cNvGrpSpPr>
              <p:nvPr/>
            </p:nvGrpSpPr>
            <p:grpSpPr bwMode="auto">
              <a:xfrm>
                <a:off x="2380" y="0"/>
                <a:ext cx="1547" cy="634"/>
                <a:chOff x="2380" y="0"/>
                <a:chExt cx="1547" cy="634"/>
              </a:xfrm>
            </p:grpSpPr>
            <p:sp>
              <p:nvSpPr>
                <p:cNvPr id="58381" name="Rectangle 13"/>
                <p:cNvSpPr>
                  <a:spLocks noChangeArrowheads="1"/>
                </p:cNvSpPr>
                <p:nvPr/>
              </p:nvSpPr>
              <p:spPr bwMode="auto">
                <a:xfrm>
                  <a:off x="2408" y="0"/>
                  <a:ext cx="1491"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fr-FR" sz="1600" dirty="0">
                      <a:latin typeface="Times New Roman" pitchFamily="18" charset="0"/>
                      <a:cs typeface="Times New Roman" pitchFamily="18" charset="0"/>
                    </a:rPr>
                    <a:t>Examen clinique négatif</a:t>
                  </a:r>
                  <a:endParaRPr lang="en-CA" sz="1000" dirty="0">
                    <a:latin typeface="Times New Roman" pitchFamily="18" charset="0"/>
                    <a:cs typeface="Times New Roman" pitchFamily="18" charset="0"/>
                  </a:endParaRPr>
                </a:p>
                <a:p>
                  <a:pPr eaLnBrk="0" hangingPunct="0"/>
                  <a:endParaRPr lang="en-CA" sz="1800" dirty="0">
                    <a:latin typeface="Times New Roman" pitchFamily="18" charset="0"/>
                  </a:endParaRPr>
                </a:p>
              </p:txBody>
            </p:sp>
            <p:sp>
              <p:nvSpPr>
                <p:cNvPr id="58382" name="Rectangle 14"/>
                <p:cNvSpPr>
                  <a:spLocks noChangeArrowheads="1"/>
                </p:cNvSpPr>
                <p:nvPr/>
              </p:nvSpPr>
              <p:spPr bwMode="auto">
                <a:xfrm>
                  <a:off x="2380" y="0"/>
                  <a:ext cx="1547" cy="634"/>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383" name="Group 15"/>
              <p:cNvGrpSpPr>
                <a:grpSpLocks/>
              </p:cNvGrpSpPr>
              <p:nvPr/>
            </p:nvGrpSpPr>
            <p:grpSpPr bwMode="auto">
              <a:xfrm>
                <a:off x="0" y="634"/>
                <a:ext cx="1096" cy="807"/>
                <a:chOff x="0" y="634"/>
                <a:chExt cx="1096" cy="807"/>
              </a:xfrm>
            </p:grpSpPr>
            <p:sp>
              <p:nvSpPr>
                <p:cNvPr id="58384" name="Rectangle 16"/>
                <p:cNvSpPr>
                  <a:spLocks noChangeArrowheads="1"/>
                </p:cNvSpPr>
                <p:nvPr/>
              </p:nvSpPr>
              <p:spPr bwMode="auto">
                <a:xfrm>
                  <a:off x="28" y="634"/>
                  <a:ext cx="1040"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fr-FR" sz="1600" dirty="0">
                      <a:latin typeface="Times New Roman" pitchFamily="18" charset="0"/>
                      <a:cs typeface="Times New Roman" pitchFamily="18" charset="0"/>
                    </a:rPr>
                    <a:t>Test de dépistage positif</a:t>
                  </a:r>
                  <a:endParaRPr lang="en-CA" sz="1000" dirty="0">
                    <a:latin typeface="Times New Roman" pitchFamily="18" charset="0"/>
                    <a:cs typeface="Times New Roman" pitchFamily="18" charset="0"/>
                  </a:endParaRPr>
                </a:p>
                <a:p>
                  <a:pPr eaLnBrk="0" hangingPunct="0"/>
                  <a:endParaRPr lang="en-CA" sz="1600" dirty="0">
                    <a:latin typeface="Times New Roman" pitchFamily="18" charset="0"/>
                  </a:endParaRPr>
                </a:p>
              </p:txBody>
            </p:sp>
            <p:sp>
              <p:nvSpPr>
                <p:cNvPr id="58385" name="Rectangle 17"/>
                <p:cNvSpPr>
                  <a:spLocks noChangeArrowheads="1"/>
                </p:cNvSpPr>
                <p:nvPr/>
              </p:nvSpPr>
              <p:spPr bwMode="auto">
                <a:xfrm>
                  <a:off x="0" y="634"/>
                  <a:ext cx="1096"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386" name="Group 18"/>
              <p:cNvGrpSpPr>
                <a:grpSpLocks/>
              </p:cNvGrpSpPr>
              <p:nvPr/>
            </p:nvGrpSpPr>
            <p:grpSpPr bwMode="auto">
              <a:xfrm>
                <a:off x="1096" y="634"/>
                <a:ext cx="1284" cy="807"/>
                <a:chOff x="1096" y="634"/>
                <a:chExt cx="1284" cy="807"/>
              </a:xfrm>
            </p:grpSpPr>
            <p:sp>
              <p:nvSpPr>
                <p:cNvPr id="58387" name="Rectangle 19"/>
                <p:cNvSpPr>
                  <a:spLocks noChangeArrowheads="1"/>
                </p:cNvSpPr>
                <p:nvPr/>
              </p:nvSpPr>
              <p:spPr bwMode="auto">
                <a:xfrm>
                  <a:off x="1124" y="634"/>
                  <a:ext cx="1228"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CA" sz="1400" dirty="0" smtClean="0">
                      <a:latin typeface="Times New Roman" pitchFamily="18" charset="0"/>
                      <a:cs typeface="Times New Roman" pitchFamily="18" charset="0"/>
                    </a:rPr>
                    <a:t>80 </a:t>
                  </a:r>
                  <a:r>
                    <a:rPr lang="en-CA" sz="1400" dirty="0" err="1" smtClean="0">
                      <a:latin typeface="Times New Roman" pitchFamily="18" charset="0"/>
                      <a:cs typeface="Times New Roman" pitchFamily="18" charset="0"/>
                    </a:rPr>
                    <a:t>personnes</a:t>
                  </a:r>
                  <a:r>
                    <a:rPr lang="en-CA" sz="1400" dirty="0" smtClean="0">
                      <a:latin typeface="Times New Roman" pitchFamily="18" charset="0"/>
                      <a:cs typeface="Times New Roman" pitchFamily="18" charset="0"/>
                    </a:rPr>
                    <a:t> </a:t>
                  </a:r>
                  <a:r>
                    <a:rPr lang="en-CA" sz="1400" dirty="0" err="1" smtClean="0">
                      <a:latin typeface="Times New Roman" pitchFamily="18" charset="0"/>
                      <a:cs typeface="Times New Roman" pitchFamily="18" charset="0"/>
                    </a:rPr>
                    <a:t>dépistées</a:t>
                  </a:r>
                  <a:r>
                    <a:rPr lang="en-CA" sz="1400" dirty="0" smtClean="0">
                      <a:latin typeface="Times New Roman" pitchFamily="18" charset="0"/>
                      <a:cs typeface="Times New Roman" pitchFamily="18" charset="0"/>
                    </a:rPr>
                    <a:t> et </a:t>
                  </a:r>
                  <a:r>
                    <a:rPr lang="en-CA" sz="1400" dirty="0" err="1" smtClean="0">
                      <a:latin typeface="Times New Roman" pitchFamily="18" charset="0"/>
                      <a:cs typeface="Times New Roman" pitchFamily="18" charset="0"/>
                    </a:rPr>
                    <a:t>réellement</a:t>
                  </a:r>
                  <a:r>
                    <a:rPr lang="en-CA" sz="1400" dirty="0" smtClean="0">
                      <a:latin typeface="Times New Roman" pitchFamily="18" charset="0"/>
                      <a:cs typeface="Times New Roman" pitchFamily="18" charset="0"/>
                    </a:rPr>
                    <a:t> </a:t>
                  </a:r>
                  <a:r>
                    <a:rPr lang="en-CA" sz="1400" dirty="0" err="1" smtClean="0">
                      <a:latin typeface="Times New Roman" pitchFamily="18" charset="0"/>
                      <a:cs typeface="Times New Roman" pitchFamily="18" charset="0"/>
                    </a:rPr>
                    <a:t>atteintes</a:t>
                  </a:r>
                  <a:endParaRPr lang="en-CA" sz="900" dirty="0">
                    <a:latin typeface="Times New Roman" pitchFamily="18" charset="0"/>
                    <a:cs typeface="Times New Roman" pitchFamily="18" charset="0"/>
                  </a:endParaRPr>
                </a:p>
                <a:p>
                  <a:pPr eaLnBrk="0" hangingPunct="0"/>
                  <a:endParaRPr lang="en-CA" dirty="0">
                    <a:latin typeface="Times New Roman" pitchFamily="18" charset="0"/>
                  </a:endParaRPr>
                </a:p>
              </p:txBody>
            </p:sp>
            <p:sp>
              <p:nvSpPr>
                <p:cNvPr id="58388" name="Rectangle 20"/>
                <p:cNvSpPr>
                  <a:spLocks noChangeArrowheads="1"/>
                </p:cNvSpPr>
                <p:nvPr/>
              </p:nvSpPr>
              <p:spPr bwMode="auto">
                <a:xfrm>
                  <a:off x="1096" y="634"/>
                  <a:ext cx="1284"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389" name="Group 21"/>
              <p:cNvGrpSpPr>
                <a:grpSpLocks/>
              </p:cNvGrpSpPr>
              <p:nvPr/>
            </p:nvGrpSpPr>
            <p:grpSpPr bwMode="auto">
              <a:xfrm>
                <a:off x="2380" y="634"/>
                <a:ext cx="1550" cy="807"/>
                <a:chOff x="2380" y="634"/>
                <a:chExt cx="1550" cy="807"/>
              </a:xfrm>
            </p:grpSpPr>
            <p:sp>
              <p:nvSpPr>
                <p:cNvPr id="58390" name="Rectangle 22"/>
                <p:cNvSpPr>
                  <a:spLocks noChangeArrowheads="1"/>
                </p:cNvSpPr>
                <p:nvPr/>
              </p:nvSpPr>
              <p:spPr bwMode="auto">
                <a:xfrm>
                  <a:off x="2408" y="634"/>
                  <a:ext cx="1522"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CA" sz="1400" dirty="0">
                      <a:latin typeface="Times New Roman" pitchFamily="18" charset="0"/>
                      <a:cs typeface="Times New Roman" pitchFamily="18" charset="0"/>
                    </a:rPr>
                    <a:t>20  </a:t>
                  </a:r>
                  <a:r>
                    <a:rPr lang="en-CA" sz="1400" dirty="0" err="1">
                      <a:latin typeface="Times New Roman" pitchFamily="18" charset="0"/>
                      <a:cs typeface="Times New Roman" pitchFamily="18" charset="0"/>
                    </a:rPr>
                    <a:t>p</a:t>
                  </a:r>
                  <a:r>
                    <a:rPr lang="en-CA" sz="1400" dirty="0" err="1" smtClean="0">
                      <a:latin typeface="Times New Roman" pitchFamily="18" charset="0"/>
                      <a:cs typeface="Times New Roman" pitchFamily="18" charset="0"/>
                    </a:rPr>
                    <a:t>ersonnes</a:t>
                  </a:r>
                  <a:r>
                    <a:rPr lang="en-CA" sz="1400" dirty="0" smtClean="0">
                      <a:latin typeface="Times New Roman" pitchFamily="18" charset="0"/>
                      <a:cs typeface="Times New Roman" pitchFamily="18" charset="0"/>
                    </a:rPr>
                    <a:t> </a:t>
                  </a:r>
                  <a:r>
                    <a:rPr lang="en-CA" sz="1400" dirty="0" err="1" smtClean="0">
                      <a:latin typeface="Times New Roman" pitchFamily="18" charset="0"/>
                      <a:cs typeface="Times New Roman" pitchFamily="18" charset="0"/>
                    </a:rPr>
                    <a:t>dépistées</a:t>
                  </a:r>
                  <a:r>
                    <a:rPr lang="en-CA" sz="1400" dirty="0" smtClean="0">
                      <a:latin typeface="Times New Roman" pitchFamily="18" charset="0"/>
                      <a:cs typeface="Times New Roman" pitchFamily="18" charset="0"/>
                    </a:rPr>
                    <a:t>  qui ne </a:t>
                  </a:r>
                  <a:r>
                    <a:rPr lang="en-CA" sz="1400" dirty="0" err="1" smtClean="0">
                      <a:latin typeface="Times New Roman" pitchFamily="18" charset="0"/>
                      <a:cs typeface="Times New Roman" pitchFamily="18" charset="0"/>
                    </a:rPr>
                    <a:t>sontt</a:t>
                  </a:r>
                  <a:r>
                    <a:rPr lang="en-CA" sz="1400" dirty="0" smtClean="0">
                      <a:latin typeface="Times New Roman" pitchFamily="18" charset="0"/>
                      <a:cs typeface="Times New Roman" pitchFamily="18" charset="0"/>
                    </a:rPr>
                    <a:t> pas </a:t>
                  </a:r>
                  <a:r>
                    <a:rPr lang="en-CA" sz="1400" dirty="0" err="1" smtClean="0">
                      <a:latin typeface="Times New Roman" pitchFamily="18" charset="0"/>
                      <a:cs typeface="Times New Roman" pitchFamily="18" charset="0"/>
                    </a:rPr>
                    <a:t>réellement</a:t>
                  </a:r>
                  <a:r>
                    <a:rPr lang="en-CA" sz="1400" dirty="0" smtClean="0">
                      <a:latin typeface="Times New Roman" pitchFamily="18" charset="0"/>
                      <a:cs typeface="Times New Roman" pitchFamily="18" charset="0"/>
                    </a:rPr>
                    <a:t> </a:t>
                  </a:r>
                  <a:r>
                    <a:rPr lang="en-CA" sz="1400" dirty="0" err="1" smtClean="0">
                      <a:latin typeface="Times New Roman" pitchFamily="18" charset="0"/>
                      <a:cs typeface="Times New Roman" pitchFamily="18" charset="0"/>
                    </a:rPr>
                    <a:t>atteintes</a:t>
                  </a:r>
                  <a:r>
                    <a:rPr lang="en-CA" sz="1400" dirty="0" smtClean="0">
                      <a:latin typeface="Times New Roman" pitchFamily="18" charset="0"/>
                      <a:cs typeface="Times New Roman" pitchFamily="18" charset="0"/>
                    </a:rPr>
                    <a:t> (faux </a:t>
                  </a:r>
                  <a:r>
                    <a:rPr lang="en-CA" sz="1400" dirty="0" err="1">
                      <a:latin typeface="Times New Roman" pitchFamily="18" charset="0"/>
                      <a:cs typeface="Times New Roman" pitchFamily="18" charset="0"/>
                    </a:rPr>
                    <a:t>positifs</a:t>
                  </a:r>
                  <a:r>
                    <a:rPr lang="en-CA" sz="1400" dirty="0">
                      <a:latin typeface="Times New Roman" pitchFamily="18" charset="0"/>
                      <a:cs typeface="Times New Roman" pitchFamily="18" charset="0"/>
                    </a:rPr>
                    <a:t>)</a:t>
                  </a:r>
                  <a:endParaRPr lang="en-CA" sz="900" dirty="0">
                    <a:latin typeface="Times New Roman" pitchFamily="18" charset="0"/>
                    <a:cs typeface="Times New Roman" pitchFamily="18" charset="0"/>
                  </a:endParaRPr>
                </a:p>
                <a:p>
                  <a:pPr eaLnBrk="0" hangingPunct="0"/>
                  <a:endParaRPr lang="en-CA" sz="1600" dirty="0">
                    <a:latin typeface="Times New Roman" pitchFamily="18" charset="0"/>
                  </a:endParaRPr>
                </a:p>
              </p:txBody>
            </p:sp>
            <p:sp>
              <p:nvSpPr>
                <p:cNvPr id="58391" name="Rectangle 23"/>
                <p:cNvSpPr>
                  <a:spLocks noChangeArrowheads="1"/>
                </p:cNvSpPr>
                <p:nvPr/>
              </p:nvSpPr>
              <p:spPr bwMode="auto">
                <a:xfrm>
                  <a:off x="2380" y="634"/>
                  <a:ext cx="1547"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392" name="Group 24"/>
              <p:cNvGrpSpPr>
                <a:grpSpLocks/>
              </p:cNvGrpSpPr>
              <p:nvPr/>
            </p:nvGrpSpPr>
            <p:grpSpPr bwMode="auto">
              <a:xfrm>
                <a:off x="0" y="1441"/>
                <a:ext cx="1096" cy="807"/>
                <a:chOff x="0" y="1441"/>
                <a:chExt cx="1096" cy="807"/>
              </a:xfrm>
            </p:grpSpPr>
            <p:sp>
              <p:nvSpPr>
                <p:cNvPr id="58393" name="Rectangle 25"/>
                <p:cNvSpPr>
                  <a:spLocks noChangeArrowheads="1"/>
                </p:cNvSpPr>
                <p:nvPr/>
              </p:nvSpPr>
              <p:spPr bwMode="auto">
                <a:xfrm>
                  <a:off x="28" y="1441"/>
                  <a:ext cx="1040"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fr-FR" sz="1600" dirty="0">
                      <a:latin typeface="Times New Roman" pitchFamily="18" charset="0"/>
                      <a:cs typeface="Times New Roman" pitchFamily="18" charset="0"/>
                    </a:rPr>
                    <a:t>Test de dépistage négatif</a:t>
                  </a:r>
                  <a:endParaRPr lang="en-CA" sz="1000" dirty="0">
                    <a:latin typeface="Times New Roman" pitchFamily="18" charset="0"/>
                    <a:cs typeface="Times New Roman" pitchFamily="18" charset="0"/>
                  </a:endParaRPr>
                </a:p>
                <a:p>
                  <a:pPr eaLnBrk="0" hangingPunct="0"/>
                  <a:endParaRPr lang="en-CA" sz="1800" dirty="0">
                    <a:latin typeface="Times New Roman" pitchFamily="18" charset="0"/>
                  </a:endParaRPr>
                </a:p>
              </p:txBody>
            </p:sp>
            <p:sp>
              <p:nvSpPr>
                <p:cNvPr id="58394" name="Rectangle 26"/>
                <p:cNvSpPr>
                  <a:spLocks noChangeArrowheads="1"/>
                </p:cNvSpPr>
                <p:nvPr/>
              </p:nvSpPr>
              <p:spPr bwMode="auto">
                <a:xfrm>
                  <a:off x="0" y="1441"/>
                  <a:ext cx="1096"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395" name="Group 27"/>
              <p:cNvGrpSpPr>
                <a:grpSpLocks/>
              </p:cNvGrpSpPr>
              <p:nvPr/>
            </p:nvGrpSpPr>
            <p:grpSpPr bwMode="auto">
              <a:xfrm>
                <a:off x="1096" y="1441"/>
                <a:ext cx="1284" cy="807"/>
                <a:chOff x="1096" y="1441"/>
                <a:chExt cx="1284" cy="807"/>
              </a:xfrm>
            </p:grpSpPr>
            <p:sp>
              <p:nvSpPr>
                <p:cNvPr id="58396" name="Rectangle 28"/>
                <p:cNvSpPr>
                  <a:spLocks noChangeArrowheads="1"/>
                </p:cNvSpPr>
                <p:nvPr/>
              </p:nvSpPr>
              <p:spPr bwMode="auto">
                <a:xfrm>
                  <a:off x="1124" y="1441"/>
                  <a:ext cx="1228"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CA" sz="1400" dirty="0">
                      <a:latin typeface="Times New Roman" pitchFamily="18" charset="0"/>
                      <a:cs typeface="Times New Roman" pitchFamily="18" charset="0"/>
                    </a:rPr>
                    <a:t>10 </a:t>
                  </a:r>
                  <a:r>
                    <a:rPr lang="en-CA" sz="1400" dirty="0" err="1" smtClean="0">
                      <a:latin typeface="Times New Roman" pitchFamily="18" charset="0"/>
                      <a:cs typeface="Times New Roman" pitchFamily="18" charset="0"/>
                    </a:rPr>
                    <a:t>personnes</a:t>
                  </a:r>
                  <a:r>
                    <a:rPr lang="en-CA" sz="1400" dirty="0" smtClean="0">
                      <a:latin typeface="Times New Roman" pitchFamily="18" charset="0"/>
                      <a:cs typeface="Times New Roman" pitchFamily="18" charset="0"/>
                    </a:rPr>
                    <a:t> non </a:t>
                  </a:r>
                  <a:r>
                    <a:rPr lang="en-CA" sz="1400" dirty="0" err="1" smtClean="0">
                      <a:latin typeface="Times New Roman" pitchFamily="18" charset="0"/>
                      <a:cs typeface="Times New Roman" pitchFamily="18" charset="0"/>
                    </a:rPr>
                    <a:t>dépistées</a:t>
                  </a:r>
                  <a:r>
                    <a:rPr lang="en-CA" sz="1400" dirty="0" smtClean="0">
                      <a:latin typeface="Times New Roman" pitchFamily="18" charset="0"/>
                      <a:cs typeface="Times New Roman" pitchFamily="18" charset="0"/>
                    </a:rPr>
                    <a:t> </a:t>
                  </a:r>
                  <a:r>
                    <a:rPr lang="en-CA" sz="1400" dirty="0" err="1" smtClean="0">
                      <a:latin typeface="Times New Roman" pitchFamily="18" charset="0"/>
                      <a:cs typeface="Times New Roman" pitchFamily="18" charset="0"/>
                    </a:rPr>
                    <a:t>mais</a:t>
                  </a:r>
                  <a:r>
                    <a:rPr lang="en-CA" sz="1400" dirty="0" smtClean="0">
                      <a:latin typeface="Times New Roman" pitchFamily="18" charset="0"/>
                      <a:cs typeface="Times New Roman" pitchFamily="18" charset="0"/>
                    </a:rPr>
                    <a:t> </a:t>
                  </a:r>
                  <a:r>
                    <a:rPr lang="en-CA" sz="1400" dirty="0" err="1" smtClean="0">
                      <a:latin typeface="Times New Roman" pitchFamily="18" charset="0"/>
                      <a:cs typeface="Times New Roman" pitchFamily="18" charset="0"/>
                    </a:rPr>
                    <a:t>atteintes</a:t>
                  </a:r>
                  <a:r>
                    <a:rPr lang="en-CA" sz="1400" dirty="0" smtClean="0">
                      <a:latin typeface="Times New Roman" pitchFamily="18" charset="0"/>
                      <a:cs typeface="Times New Roman" pitchFamily="18" charset="0"/>
                    </a:rPr>
                    <a:t> (faux </a:t>
                  </a:r>
                  <a:r>
                    <a:rPr lang="en-CA" sz="1400" dirty="0" err="1">
                      <a:latin typeface="Times New Roman" pitchFamily="18" charset="0"/>
                      <a:cs typeface="Times New Roman" pitchFamily="18" charset="0"/>
                    </a:rPr>
                    <a:t>négatifs</a:t>
                  </a:r>
                  <a:r>
                    <a:rPr lang="en-CA" sz="1400" dirty="0">
                      <a:latin typeface="Times New Roman" pitchFamily="18" charset="0"/>
                      <a:cs typeface="Times New Roman" pitchFamily="18" charset="0"/>
                    </a:rPr>
                    <a:t>)</a:t>
                  </a:r>
                  <a:endParaRPr lang="en-CA" sz="900" dirty="0">
                    <a:latin typeface="Times New Roman" pitchFamily="18" charset="0"/>
                    <a:cs typeface="Times New Roman" pitchFamily="18" charset="0"/>
                  </a:endParaRPr>
                </a:p>
                <a:p>
                  <a:pPr eaLnBrk="0" hangingPunct="0"/>
                  <a:endParaRPr lang="en-CA" sz="1600" dirty="0">
                    <a:latin typeface="Times New Roman" pitchFamily="18" charset="0"/>
                  </a:endParaRPr>
                </a:p>
              </p:txBody>
            </p:sp>
            <p:sp>
              <p:nvSpPr>
                <p:cNvPr id="58397" name="Rectangle 29"/>
                <p:cNvSpPr>
                  <a:spLocks noChangeArrowheads="1"/>
                </p:cNvSpPr>
                <p:nvPr/>
              </p:nvSpPr>
              <p:spPr bwMode="auto">
                <a:xfrm>
                  <a:off x="1096" y="1441"/>
                  <a:ext cx="1284"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398" name="Group 30"/>
              <p:cNvGrpSpPr>
                <a:grpSpLocks/>
              </p:cNvGrpSpPr>
              <p:nvPr/>
            </p:nvGrpSpPr>
            <p:grpSpPr bwMode="auto">
              <a:xfrm>
                <a:off x="2380" y="1441"/>
                <a:ext cx="1737" cy="807"/>
                <a:chOff x="2380" y="1441"/>
                <a:chExt cx="1737" cy="807"/>
              </a:xfrm>
            </p:grpSpPr>
            <p:sp>
              <p:nvSpPr>
                <p:cNvPr id="58399" name="Rectangle 31"/>
                <p:cNvSpPr>
                  <a:spLocks noChangeArrowheads="1"/>
                </p:cNvSpPr>
                <p:nvPr/>
              </p:nvSpPr>
              <p:spPr bwMode="auto">
                <a:xfrm>
                  <a:off x="2408" y="1441"/>
                  <a:ext cx="1709"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CA" sz="1600" dirty="0" smtClean="0">
                      <a:latin typeface="Times New Roman" pitchFamily="18" charset="0"/>
                      <a:cs typeface="Times New Roman" pitchFamily="18" charset="0"/>
                    </a:rPr>
                    <a:t>90 </a:t>
                  </a:r>
                  <a:r>
                    <a:rPr lang="en-CA" sz="1600" dirty="0" err="1" smtClean="0">
                      <a:latin typeface="Times New Roman" pitchFamily="18" charset="0"/>
                      <a:cs typeface="Times New Roman" pitchFamily="18" charset="0"/>
                    </a:rPr>
                    <a:t>personnes</a:t>
                  </a:r>
                  <a:r>
                    <a:rPr lang="en-CA" sz="1600" dirty="0" smtClean="0">
                      <a:latin typeface="Times New Roman" pitchFamily="18" charset="0"/>
                      <a:cs typeface="Times New Roman" pitchFamily="18" charset="0"/>
                    </a:rPr>
                    <a:t> non </a:t>
                  </a:r>
                  <a:r>
                    <a:rPr lang="en-CA" sz="1600" dirty="0" err="1" smtClean="0">
                      <a:latin typeface="Times New Roman" pitchFamily="18" charset="0"/>
                      <a:cs typeface="Times New Roman" pitchFamily="18" charset="0"/>
                    </a:rPr>
                    <a:t>dépistées</a:t>
                  </a:r>
                  <a:r>
                    <a:rPr lang="en-CA" sz="1600" dirty="0" smtClean="0">
                      <a:latin typeface="Times New Roman" pitchFamily="18" charset="0"/>
                      <a:cs typeface="Times New Roman" pitchFamily="18" charset="0"/>
                    </a:rPr>
                    <a:t> et non </a:t>
                  </a:r>
                  <a:r>
                    <a:rPr lang="en-CA" sz="1600" dirty="0" err="1" smtClean="0">
                      <a:latin typeface="Times New Roman" pitchFamily="18" charset="0"/>
                      <a:cs typeface="Times New Roman" pitchFamily="18" charset="0"/>
                    </a:rPr>
                    <a:t>atteintes</a:t>
                  </a:r>
                  <a:endParaRPr lang="en-CA" sz="1000" dirty="0">
                    <a:latin typeface="Times New Roman" pitchFamily="18" charset="0"/>
                    <a:cs typeface="Times New Roman" pitchFamily="18" charset="0"/>
                  </a:endParaRPr>
                </a:p>
                <a:p>
                  <a:pPr eaLnBrk="0" hangingPunct="0"/>
                  <a:endParaRPr lang="en-CA" sz="1600" dirty="0">
                    <a:latin typeface="Times New Roman" pitchFamily="18" charset="0"/>
                  </a:endParaRPr>
                </a:p>
              </p:txBody>
            </p:sp>
            <p:sp>
              <p:nvSpPr>
                <p:cNvPr id="58400" name="Rectangle 32"/>
                <p:cNvSpPr>
                  <a:spLocks noChangeArrowheads="1"/>
                </p:cNvSpPr>
                <p:nvPr/>
              </p:nvSpPr>
              <p:spPr bwMode="auto">
                <a:xfrm>
                  <a:off x="2380" y="1441"/>
                  <a:ext cx="1547"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401" name="Group 33"/>
              <p:cNvGrpSpPr>
                <a:grpSpLocks/>
              </p:cNvGrpSpPr>
              <p:nvPr/>
            </p:nvGrpSpPr>
            <p:grpSpPr bwMode="auto">
              <a:xfrm>
                <a:off x="0" y="2248"/>
                <a:ext cx="1096" cy="807"/>
                <a:chOff x="0" y="2248"/>
                <a:chExt cx="1096" cy="807"/>
              </a:xfrm>
            </p:grpSpPr>
            <p:sp>
              <p:nvSpPr>
                <p:cNvPr id="58402" name="Rectangle 34"/>
                <p:cNvSpPr>
                  <a:spLocks noChangeArrowheads="1"/>
                </p:cNvSpPr>
                <p:nvPr/>
              </p:nvSpPr>
              <p:spPr bwMode="auto">
                <a:xfrm>
                  <a:off x="28" y="2248"/>
                  <a:ext cx="1040"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fr-FR" sz="1800" dirty="0">
                      <a:latin typeface="Times New Roman" pitchFamily="18" charset="0"/>
                      <a:cs typeface="Times New Roman" pitchFamily="18" charset="0"/>
                    </a:rPr>
                    <a:t> </a:t>
                  </a:r>
                  <a:r>
                    <a:rPr lang="fr-FR" sz="1600" dirty="0" smtClean="0">
                      <a:latin typeface="Times New Roman" pitchFamily="18" charset="0"/>
                      <a:cs typeface="Times New Roman" pitchFamily="18" charset="0"/>
                    </a:rPr>
                    <a:t>Total</a:t>
                  </a:r>
                  <a:endParaRPr lang="en-CA" sz="1000" dirty="0">
                    <a:latin typeface="Times New Roman" pitchFamily="18" charset="0"/>
                    <a:cs typeface="Times New Roman" pitchFamily="18" charset="0"/>
                  </a:endParaRPr>
                </a:p>
                <a:p>
                  <a:pPr eaLnBrk="0" hangingPunct="0"/>
                  <a:endParaRPr lang="en-CA" sz="1800" dirty="0">
                    <a:latin typeface="Times New Roman" pitchFamily="18" charset="0"/>
                  </a:endParaRPr>
                </a:p>
              </p:txBody>
            </p:sp>
            <p:sp>
              <p:nvSpPr>
                <p:cNvPr id="58403" name="Rectangle 35"/>
                <p:cNvSpPr>
                  <a:spLocks noChangeArrowheads="1"/>
                </p:cNvSpPr>
                <p:nvPr/>
              </p:nvSpPr>
              <p:spPr bwMode="auto">
                <a:xfrm>
                  <a:off x="0" y="2248"/>
                  <a:ext cx="1096"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404" name="Group 36"/>
              <p:cNvGrpSpPr>
                <a:grpSpLocks/>
              </p:cNvGrpSpPr>
              <p:nvPr/>
            </p:nvGrpSpPr>
            <p:grpSpPr bwMode="auto">
              <a:xfrm>
                <a:off x="1096" y="2248"/>
                <a:ext cx="1284" cy="807"/>
                <a:chOff x="1096" y="2248"/>
                <a:chExt cx="1284" cy="807"/>
              </a:xfrm>
            </p:grpSpPr>
            <p:sp>
              <p:nvSpPr>
                <p:cNvPr id="58405" name="Rectangle 37"/>
                <p:cNvSpPr>
                  <a:spLocks noChangeArrowheads="1"/>
                </p:cNvSpPr>
                <p:nvPr/>
              </p:nvSpPr>
              <p:spPr bwMode="auto">
                <a:xfrm>
                  <a:off x="1124" y="2248"/>
                  <a:ext cx="1228"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CA" sz="1400" b="1" dirty="0">
                      <a:latin typeface="Times New Roman" pitchFamily="18" charset="0"/>
                      <a:cs typeface="Times New Roman" pitchFamily="18" charset="0"/>
                    </a:rPr>
                    <a:t>90 </a:t>
                  </a:r>
                  <a:r>
                    <a:rPr lang="en-CA" sz="1400" b="1" dirty="0" err="1">
                      <a:latin typeface="Times New Roman" pitchFamily="18" charset="0"/>
                      <a:cs typeface="Times New Roman" pitchFamily="18" charset="0"/>
                    </a:rPr>
                    <a:t>personnes</a:t>
                  </a:r>
                  <a:r>
                    <a:rPr lang="en-CA" sz="1400" b="1" dirty="0">
                      <a:latin typeface="Times New Roman" pitchFamily="18" charset="0"/>
                      <a:cs typeface="Times New Roman" pitchFamily="18" charset="0"/>
                    </a:rPr>
                    <a:t> </a:t>
                  </a:r>
                  <a:r>
                    <a:rPr lang="en-CA" sz="1400" b="1" dirty="0" err="1">
                      <a:latin typeface="Times New Roman" pitchFamily="18" charset="0"/>
                      <a:cs typeface="Times New Roman" pitchFamily="18" charset="0"/>
                    </a:rPr>
                    <a:t>réellement</a:t>
                  </a:r>
                  <a:r>
                    <a:rPr lang="en-CA" sz="1400" b="1" dirty="0">
                      <a:latin typeface="Times New Roman" pitchFamily="18" charset="0"/>
                      <a:cs typeface="Times New Roman" pitchFamily="18" charset="0"/>
                    </a:rPr>
                    <a:t> </a:t>
                  </a:r>
                  <a:r>
                    <a:rPr lang="en-CA" sz="1400" b="1" dirty="0" err="1">
                      <a:latin typeface="Times New Roman" pitchFamily="18" charset="0"/>
                      <a:cs typeface="Times New Roman" pitchFamily="18" charset="0"/>
                    </a:rPr>
                    <a:t>atteintes</a:t>
                  </a:r>
                  <a:endParaRPr lang="en-CA" sz="900" b="1" dirty="0">
                    <a:latin typeface="Times New Roman" pitchFamily="18" charset="0"/>
                    <a:cs typeface="Times New Roman" pitchFamily="18" charset="0"/>
                  </a:endParaRPr>
                </a:p>
                <a:p>
                  <a:pPr eaLnBrk="0" hangingPunct="0"/>
                  <a:endParaRPr lang="en-CA" sz="1800" dirty="0">
                    <a:latin typeface="Times New Roman" pitchFamily="18" charset="0"/>
                  </a:endParaRPr>
                </a:p>
              </p:txBody>
            </p:sp>
            <p:sp>
              <p:nvSpPr>
                <p:cNvPr id="58406" name="Rectangle 38"/>
                <p:cNvSpPr>
                  <a:spLocks noChangeArrowheads="1"/>
                </p:cNvSpPr>
                <p:nvPr/>
              </p:nvSpPr>
              <p:spPr bwMode="auto">
                <a:xfrm>
                  <a:off x="1096" y="2248"/>
                  <a:ext cx="1284"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nvGrpSpPr>
              <p:cNvPr id="58407" name="Group 39"/>
              <p:cNvGrpSpPr>
                <a:grpSpLocks/>
              </p:cNvGrpSpPr>
              <p:nvPr/>
            </p:nvGrpSpPr>
            <p:grpSpPr bwMode="auto">
              <a:xfrm>
                <a:off x="2380" y="2248"/>
                <a:ext cx="1737" cy="807"/>
                <a:chOff x="2380" y="2248"/>
                <a:chExt cx="1737" cy="807"/>
              </a:xfrm>
            </p:grpSpPr>
            <p:sp>
              <p:nvSpPr>
                <p:cNvPr id="58408" name="Rectangle 40"/>
                <p:cNvSpPr>
                  <a:spLocks noChangeArrowheads="1"/>
                </p:cNvSpPr>
                <p:nvPr/>
              </p:nvSpPr>
              <p:spPr bwMode="auto">
                <a:xfrm>
                  <a:off x="2408" y="2248"/>
                  <a:ext cx="1709" cy="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hangingPunct="0"/>
                  <a:r>
                    <a:rPr lang="en-CA" sz="1400" b="1" dirty="0">
                      <a:latin typeface="Times New Roman" pitchFamily="18" charset="0"/>
                      <a:cs typeface="Times New Roman" pitchFamily="18" charset="0"/>
                    </a:rPr>
                    <a:t>110 </a:t>
                  </a:r>
                  <a:r>
                    <a:rPr lang="en-CA" sz="1400" b="1" dirty="0" err="1">
                      <a:latin typeface="Times New Roman" pitchFamily="18" charset="0"/>
                      <a:cs typeface="Times New Roman" pitchFamily="18" charset="0"/>
                    </a:rPr>
                    <a:t>personnes</a:t>
                  </a:r>
                  <a:r>
                    <a:rPr lang="en-CA" sz="1400" b="1" dirty="0">
                      <a:latin typeface="Times New Roman" pitchFamily="18" charset="0"/>
                      <a:cs typeface="Times New Roman" pitchFamily="18" charset="0"/>
                    </a:rPr>
                    <a:t> </a:t>
                  </a:r>
                  <a:r>
                    <a:rPr lang="en-CA" sz="1400" b="1" dirty="0" err="1">
                      <a:latin typeface="Times New Roman" pitchFamily="18" charset="0"/>
                      <a:cs typeface="Times New Roman" pitchFamily="18" charset="0"/>
                    </a:rPr>
                    <a:t>réellement</a:t>
                  </a:r>
                  <a:r>
                    <a:rPr lang="en-CA" sz="1400" b="1" dirty="0">
                      <a:latin typeface="Times New Roman" pitchFamily="18" charset="0"/>
                      <a:cs typeface="Times New Roman" pitchFamily="18" charset="0"/>
                    </a:rPr>
                    <a:t> non </a:t>
                  </a:r>
                  <a:r>
                    <a:rPr lang="en-CA" sz="1400" b="1" dirty="0" err="1">
                      <a:latin typeface="Times New Roman" pitchFamily="18" charset="0"/>
                      <a:cs typeface="Times New Roman" pitchFamily="18" charset="0"/>
                    </a:rPr>
                    <a:t>atteintes</a:t>
                  </a:r>
                  <a:endParaRPr lang="en-CA" sz="900" b="1" dirty="0">
                    <a:latin typeface="Times New Roman" pitchFamily="18" charset="0"/>
                    <a:cs typeface="Times New Roman" pitchFamily="18" charset="0"/>
                  </a:endParaRPr>
                </a:p>
                <a:p>
                  <a:pPr eaLnBrk="0" hangingPunct="0"/>
                  <a:endParaRPr lang="en-CA" sz="1800" dirty="0">
                    <a:latin typeface="Times New Roman" pitchFamily="18" charset="0"/>
                  </a:endParaRPr>
                </a:p>
              </p:txBody>
            </p:sp>
            <p:sp>
              <p:nvSpPr>
                <p:cNvPr id="58409" name="Rectangle 41"/>
                <p:cNvSpPr>
                  <a:spLocks noChangeArrowheads="1"/>
                </p:cNvSpPr>
                <p:nvPr/>
              </p:nvSpPr>
              <p:spPr bwMode="auto">
                <a:xfrm>
                  <a:off x="2380" y="2248"/>
                  <a:ext cx="1547" cy="807"/>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grpSp>
        <p:sp>
          <p:nvSpPr>
            <p:cNvPr id="58410" name="Rectangle 42"/>
            <p:cNvSpPr>
              <a:spLocks noChangeArrowheads="1"/>
            </p:cNvSpPr>
            <p:nvPr/>
          </p:nvSpPr>
          <p:spPr bwMode="auto">
            <a:xfrm>
              <a:off x="-3" y="-3"/>
              <a:ext cx="3933" cy="3061"/>
            </a:xfrm>
            <a:prstGeom prst="rect">
              <a:avLst/>
            </a:prstGeom>
            <a:noFill/>
            <a:ln w="9525">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fr-CA" sz="1800"/>
            </a:p>
          </p:txBody>
        </p:sp>
      </p:grpSp>
      <p:sp>
        <p:nvSpPr>
          <p:cNvPr id="2" name="ZoneTexte 1"/>
          <p:cNvSpPr txBox="1"/>
          <p:nvPr>
            <p:custDataLst>
              <p:tags r:id="rId5"/>
            </p:custDataLst>
          </p:nvPr>
        </p:nvSpPr>
        <p:spPr>
          <a:xfrm>
            <a:off x="539552" y="1297401"/>
            <a:ext cx="8208912" cy="1323439"/>
          </a:xfrm>
          <a:prstGeom prst="rect">
            <a:avLst/>
          </a:prstGeom>
          <a:noFill/>
        </p:spPr>
        <p:txBody>
          <a:bodyPr wrap="square" rtlCol="0">
            <a:spAutoFit/>
          </a:bodyPr>
          <a:lstStyle/>
          <a:p>
            <a:pPr algn="just"/>
            <a:r>
              <a:rPr lang="fr-CA" sz="1600" dirty="0" smtClean="0"/>
              <a:t>La sensibilité et la spécificité de divers outils d’évaluation sont des concepts particulièrement importants dans les processus de dépistage de certaines atteintes. La sensibilité nous indique dans quelle mesure notre outil est capable de détecter tous les cas positifs et la spécificité nous indique dans quelle mesure notre outil est capable de ne détecter que les cas positifs. Le tableau qui suit peut vous aider à mieux saisir le sens de ces deux caractéristiques. </a:t>
            </a:r>
            <a:endParaRPr lang="fr-CA" sz="1600" dirty="0"/>
          </a:p>
        </p:txBody>
      </p:sp>
      <p:sp>
        <p:nvSpPr>
          <p:cNvPr id="44" name="Rogner un rectangle avec un coin diagonal 43"/>
          <p:cNvSpPr/>
          <p:nvPr>
            <p:custDataLst>
              <p:tags r:id="rId6"/>
            </p:custDataLst>
          </p:nvPr>
        </p:nvSpPr>
        <p:spPr>
          <a:xfrm>
            <a:off x="0" y="0"/>
            <a:ext cx="269776" cy="6858000"/>
          </a:xfrm>
          <a:prstGeom prst="snip2DiagRect">
            <a:avLst/>
          </a:prstGeom>
          <a:solidFill>
            <a:schemeClr val="bg1">
              <a:lumMod val="65000"/>
            </a:schemeClr>
          </a:solidFill>
          <a:ln>
            <a:solidFill>
              <a:schemeClr val="bg1">
                <a:lumMod val="50000"/>
              </a:schemeClr>
            </a:solidFill>
          </a:ln>
          <a:effectLst>
            <a:reflection blurRad="6350" stA="50000" endA="300" endPos="38500" dist="508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132796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custDataLst>
              <p:tags r:id="rId1"/>
            </p:custDataLst>
          </p:nvPr>
        </p:nvSpPr>
        <p:spPr>
          <a:xfrm>
            <a:off x="467544" y="116632"/>
            <a:ext cx="8229600" cy="720080"/>
          </a:xfrm>
        </p:spPr>
        <p:txBody>
          <a:bodyPr/>
          <a:lstStyle/>
          <a:p>
            <a:pPr algn="l"/>
            <a:r>
              <a:rPr lang="fr-CA" sz="2400" dirty="0" smtClean="0"/>
              <a:t>4.7.5  FIDÉLITÉ </a:t>
            </a:r>
            <a:r>
              <a:rPr lang="fr-CA" sz="2400" dirty="0"/>
              <a:t>DES RÉSULTATS</a:t>
            </a:r>
            <a:endParaRPr lang="fr-FR" sz="2400" dirty="0"/>
          </a:p>
        </p:txBody>
      </p:sp>
      <p:sp>
        <p:nvSpPr>
          <p:cNvPr id="60419" name="Rectangle 3"/>
          <p:cNvSpPr>
            <a:spLocks noGrp="1" noChangeArrowheads="1"/>
          </p:cNvSpPr>
          <p:nvPr>
            <p:ph idx="1"/>
            <p:custDataLst>
              <p:tags r:id="rId2"/>
            </p:custDataLst>
          </p:nvPr>
        </p:nvSpPr>
        <p:spPr>
          <a:xfrm>
            <a:off x="467544" y="1166018"/>
            <a:ext cx="8229600" cy="5359326"/>
          </a:xfrm>
        </p:spPr>
        <p:txBody>
          <a:bodyPr>
            <a:normAutofit/>
          </a:bodyPr>
          <a:lstStyle/>
          <a:p>
            <a:pPr>
              <a:lnSpc>
                <a:spcPct val="80000"/>
              </a:lnSpc>
              <a:buBlip>
                <a:blip r:embed="rId7"/>
              </a:buBlip>
            </a:pPr>
            <a:r>
              <a:rPr lang="fr-CA" sz="2000" dirty="0" smtClean="0"/>
              <a:t>CONSISTANCE OU COHÉRENCE </a:t>
            </a:r>
            <a:r>
              <a:rPr lang="fr-CA" sz="2000" dirty="0"/>
              <a:t>INTERNE </a:t>
            </a:r>
            <a:r>
              <a:rPr lang="fr-CA" sz="1600" dirty="0"/>
              <a:t>(</a:t>
            </a:r>
            <a:r>
              <a:rPr lang="fr-CA" sz="1600" dirty="0" err="1"/>
              <a:t>internal</a:t>
            </a:r>
            <a:r>
              <a:rPr lang="fr-CA" sz="1600" dirty="0"/>
              <a:t> </a:t>
            </a:r>
            <a:r>
              <a:rPr lang="fr-CA" sz="1600" dirty="0" err="1"/>
              <a:t>consistency</a:t>
            </a:r>
            <a:r>
              <a:rPr lang="fr-CA" sz="1600" dirty="0"/>
              <a:t>)</a:t>
            </a:r>
          </a:p>
          <a:p>
            <a:pPr marL="696913" lvl="2" indent="-285750">
              <a:lnSpc>
                <a:spcPct val="80000"/>
              </a:lnSpc>
              <a:buBlip>
                <a:blip r:embed="rId8"/>
              </a:buBlip>
            </a:pPr>
            <a:r>
              <a:rPr lang="fr-CA" sz="1600" dirty="0"/>
              <a:t>Stabilité des résultats pour l’ensemble des items d’un même test, supposant un domaine d’évaluation unique.</a:t>
            </a:r>
          </a:p>
          <a:p>
            <a:pPr marL="696913" lvl="2" indent="-285750">
              <a:lnSpc>
                <a:spcPct val="80000"/>
              </a:lnSpc>
              <a:buBlip>
                <a:blip r:embed="rId8"/>
              </a:buBlip>
            </a:pPr>
            <a:r>
              <a:rPr lang="fr-CA" sz="1600" dirty="0" smtClean="0"/>
              <a:t>Statistique : Alpha (</a:t>
            </a:r>
            <a:r>
              <a:rPr lang="el-GR" sz="1600" dirty="0" smtClean="0"/>
              <a:t>α</a:t>
            </a:r>
            <a:r>
              <a:rPr lang="fr-CA" sz="1600" dirty="0" smtClean="0"/>
              <a:t>) </a:t>
            </a:r>
            <a:r>
              <a:rPr lang="fr-CA" sz="1600" dirty="0"/>
              <a:t>de </a:t>
            </a:r>
            <a:r>
              <a:rPr lang="fr-CA" sz="1600" dirty="0" err="1" smtClean="0"/>
              <a:t>Cronbach</a:t>
            </a:r>
            <a:r>
              <a:rPr lang="fr-CA" sz="1600" dirty="0" smtClean="0"/>
              <a:t>.</a:t>
            </a:r>
            <a:endParaRPr lang="fr-CA" sz="1600" dirty="0"/>
          </a:p>
          <a:p>
            <a:pPr lvl="2">
              <a:lnSpc>
                <a:spcPct val="80000"/>
              </a:lnSpc>
            </a:pPr>
            <a:endParaRPr lang="fr-CA" sz="1600" dirty="0"/>
          </a:p>
          <a:p>
            <a:pPr>
              <a:lnSpc>
                <a:spcPct val="80000"/>
              </a:lnSpc>
              <a:buBlip>
                <a:blip r:embed="rId7"/>
              </a:buBlip>
            </a:pPr>
            <a:r>
              <a:rPr lang="fr-CA" sz="2000" dirty="0"/>
              <a:t>STABILITÉ TESTS-RETEST </a:t>
            </a:r>
            <a:r>
              <a:rPr lang="fr-CA" sz="1600" dirty="0"/>
              <a:t>(test-</a:t>
            </a:r>
            <a:r>
              <a:rPr lang="fr-CA" sz="1600" dirty="0" err="1"/>
              <a:t>retest</a:t>
            </a:r>
            <a:r>
              <a:rPr lang="fr-CA" sz="1600" dirty="0"/>
              <a:t> </a:t>
            </a:r>
            <a:r>
              <a:rPr lang="fr-CA" sz="1600" dirty="0" err="1"/>
              <a:t>reliability</a:t>
            </a:r>
            <a:r>
              <a:rPr lang="fr-CA" sz="1600" dirty="0"/>
              <a:t>)</a:t>
            </a:r>
          </a:p>
          <a:p>
            <a:pPr marL="728663" lvl="2" indent="-285750">
              <a:lnSpc>
                <a:spcPct val="80000"/>
              </a:lnSpc>
              <a:buBlip>
                <a:blip r:embed="rId8"/>
              </a:buBlip>
            </a:pPr>
            <a:r>
              <a:rPr lang="fr-CA" sz="1600" dirty="0"/>
              <a:t>Stabilité des résultats dans le temps alors que les paramètres demeurent stables (juge, sujet, condition)</a:t>
            </a:r>
          </a:p>
          <a:p>
            <a:pPr marL="728663" lvl="2" indent="-285750">
              <a:lnSpc>
                <a:spcPct val="80000"/>
              </a:lnSpc>
              <a:buBlip>
                <a:blip r:embed="rId8"/>
              </a:buBlip>
            </a:pPr>
            <a:r>
              <a:rPr lang="fr-CA" sz="1600" dirty="0" smtClean="0"/>
              <a:t>Statistiques :  ICC </a:t>
            </a:r>
            <a:r>
              <a:rPr lang="fr-CA" sz="1600" dirty="0"/>
              <a:t>(corrélation intra-classe) et Kappa</a:t>
            </a:r>
          </a:p>
          <a:p>
            <a:pPr lvl="2">
              <a:lnSpc>
                <a:spcPct val="80000"/>
              </a:lnSpc>
            </a:pPr>
            <a:endParaRPr lang="fr-CA" sz="1600" dirty="0"/>
          </a:p>
          <a:p>
            <a:pPr>
              <a:lnSpc>
                <a:spcPct val="80000"/>
              </a:lnSpc>
              <a:buBlip>
                <a:blip r:embed="rId7"/>
              </a:buBlip>
            </a:pPr>
            <a:r>
              <a:rPr lang="fr-CA" sz="2000" dirty="0"/>
              <a:t>STABILITÉ INTERJUGES </a:t>
            </a:r>
            <a:r>
              <a:rPr lang="fr-CA" sz="1600" dirty="0"/>
              <a:t>(inter-rater </a:t>
            </a:r>
            <a:r>
              <a:rPr lang="fr-CA" sz="1600" dirty="0" err="1"/>
              <a:t>reliability</a:t>
            </a:r>
            <a:r>
              <a:rPr lang="fr-CA" sz="1600" dirty="0"/>
              <a:t> or inter-observer </a:t>
            </a:r>
            <a:r>
              <a:rPr lang="fr-CA" sz="1600" dirty="0" err="1"/>
              <a:t>reliability</a:t>
            </a:r>
            <a:r>
              <a:rPr lang="fr-CA" sz="1600" dirty="0"/>
              <a:t>)</a:t>
            </a:r>
          </a:p>
          <a:p>
            <a:pPr marL="728663" lvl="2" indent="-285750">
              <a:lnSpc>
                <a:spcPct val="80000"/>
              </a:lnSpc>
              <a:buBlip>
                <a:blip r:embed="rId8"/>
              </a:buBlip>
            </a:pPr>
            <a:r>
              <a:rPr lang="fr-CA" sz="1600" dirty="0"/>
              <a:t>Stabilité des résultats quand deux juges différents mesurent le même sujet, au même moment.</a:t>
            </a:r>
          </a:p>
          <a:p>
            <a:pPr marL="728663" lvl="2" indent="-285750">
              <a:lnSpc>
                <a:spcPct val="80000"/>
              </a:lnSpc>
              <a:buBlip>
                <a:blip r:embed="rId8"/>
              </a:buBlip>
            </a:pPr>
            <a:r>
              <a:rPr lang="fr-CA" sz="1600" dirty="0" smtClean="0"/>
              <a:t>Statistiques :  ICC</a:t>
            </a:r>
            <a:r>
              <a:rPr lang="fr-CA" sz="1600" dirty="0"/>
              <a:t>, Kappa (2 juges), </a:t>
            </a:r>
            <a:r>
              <a:rPr lang="fr-CA" sz="1600" dirty="0" err="1"/>
              <a:t>Fleiss</a:t>
            </a:r>
            <a:r>
              <a:rPr lang="fr-CA" sz="1600" dirty="0"/>
              <a:t> (plus de 2 juges) </a:t>
            </a:r>
          </a:p>
          <a:p>
            <a:pPr lvl="4">
              <a:lnSpc>
                <a:spcPct val="80000"/>
              </a:lnSpc>
            </a:pPr>
            <a:endParaRPr lang="fr-CA" sz="1400" dirty="0"/>
          </a:p>
          <a:p>
            <a:pPr>
              <a:lnSpc>
                <a:spcPct val="80000"/>
              </a:lnSpc>
              <a:buBlip>
                <a:blip r:embed="rId7"/>
              </a:buBlip>
            </a:pPr>
            <a:r>
              <a:rPr lang="fr-CA" sz="2000" dirty="0"/>
              <a:t>STABILITÉ INTRAJUGE </a:t>
            </a:r>
            <a:r>
              <a:rPr lang="fr-CA" sz="1600" dirty="0"/>
              <a:t>(intra-rater </a:t>
            </a:r>
            <a:r>
              <a:rPr lang="fr-CA" sz="1600" dirty="0" err="1"/>
              <a:t>reliability</a:t>
            </a:r>
            <a:r>
              <a:rPr lang="fr-CA" sz="1600" dirty="0"/>
              <a:t>)</a:t>
            </a:r>
          </a:p>
          <a:p>
            <a:pPr marL="728663" lvl="2" indent="-285750">
              <a:lnSpc>
                <a:spcPct val="80000"/>
              </a:lnSpc>
              <a:buBlip>
                <a:blip r:embed="rId8"/>
              </a:buBlip>
            </a:pPr>
            <a:r>
              <a:rPr lang="fr-CA" sz="1600" dirty="0"/>
              <a:t>Stabilité des résultats quand le même juge mesure la même situation (le même moment d’évaluation) plus d’une fois. Se fait habituellement à l’aide d’enregistrements vidéo de l’évaluation.</a:t>
            </a:r>
          </a:p>
          <a:p>
            <a:pPr marL="728663" lvl="2" indent="-285750">
              <a:lnSpc>
                <a:spcPct val="80000"/>
              </a:lnSpc>
              <a:buBlip>
                <a:blip r:embed="rId8"/>
              </a:buBlip>
            </a:pPr>
            <a:r>
              <a:rPr lang="fr-CA" sz="1600" dirty="0" smtClean="0"/>
              <a:t>Statistiques :  ICC</a:t>
            </a:r>
            <a:r>
              <a:rPr lang="fr-CA" sz="1600" dirty="0"/>
              <a:t>, Cohen’ Kappa (2 mesures), </a:t>
            </a:r>
            <a:r>
              <a:rPr lang="fr-CA" sz="1600" dirty="0" err="1"/>
              <a:t>Fleiss</a:t>
            </a:r>
            <a:r>
              <a:rPr lang="fr-CA" sz="1600" dirty="0"/>
              <a:t>’ Kappa (plus de 2 mesures)</a:t>
            </a:r>
          </a:p>
          <a:p>
            <a:pPr marL="633413" lvl="2" indent="-190500">
              <a:lnSpc>
                <a:spcPct val="80000"/>
              </a:lnSpc>
              <a:buFontTx/>
              <a:buNone/>
            </a:pPr>
            <a:endParaRPr lang="fr-FR" sz="1800" dirty="0">
              <a:solidFill>
                <a:srgbClr val="FF0000"/>
              </a:solidFill>
            </a:endParaRPr>
          </a:p>
        </p:txBody>
      </p:sp>
      <p:sp>
        <p:nvSpPr>
          <p:cNvPr id="3" name="Espace réservé du numéro de diapositive 2"/>
          <p:cNvSpPr>
            <a:spLocks noGrp="1"/>
          </p:cNvSpPr>
          <p:nvPr>
            <p:ph type="sldNum" sz="quarter" idx="12"/>
            <p:custDataLst>
              <p:tags r:id="rId3"/>
            </p:custDataLst>
          </p:nvPr>
        </p:nvSpPr>
        <p:spPr/>
        <p:txBody>
          <a:bodyPr/>
          <a:lstStyle/>
          <a:p>
            <a:fld id="{89762A41-9938-49E8-A68F-CC576AE41BCF}" type="slidenum">
              <a:rPr lang="en-CA" smtClean="0"/>
              <a:t>6</a:t>
            </a:fld>
            <a:endParaRPr lang="en-CA"/>
          </a:p>
        </p:txBody>
      </p:sp>
      <p:sp>
        <p:nvSpPr>
          <p:cNvPr id="4" name="Rogner un rectangle avec un coin diagonal 3"/>
          <p:cNvSpPr/>
          <p:nvPr>
            <p:custDataLst>
              <p:tags r:id="rId4"/>
            </p:custDataLst>
          </p:nvPr>
        </p:nvSpPr>
        <p:spPr>
          <a:xfrm>
            <a:off x="0" y="0"/>
            <a:ext cx="269776" cy="6858000"/>
          </a:xfrm>
          <a:prstGeom prst="snip2DiagRect">
            <a:avLst/>
          </a:prstGeom>
          <a:solidFill>
            <a:schemeClr val="bg1">
              <a:lumMod val="65000"/>
            </a:schemeClr>
          </a:solidFill>
          <a:ln>
            <a:solidFill>
              <a:schemeClr val="bg1">
                <a:lumMod val="50000"/>
              </a:schemeClr>
            </a:solidFill>
          </a:ln>
          <a:effectLst>
            <a:reflection blurRad="6350" stA="50000" endA="300" endPos="38500" dist="508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140206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custDataLst>
              <p:tags r:id="rId1"/>
            </p:custDataLst>
          </p:nvPr>
        </p:nvSpPr>
        <p:spPr>
          <a:xfrm>
            <a:off x="467544" y="116632"/>
            <a:ext cx="8229600" cy="864096"/>
          </a:xfrm>
        </p:spPr>
        <p:txBody>
          <a:bodyPr>
            <a:noAutofit/>
          </a:bodyPr>
          <a:lstStyle/>
          <a:p>
            <a:pPr marL="801688" indent="-801688" algn="l"/>
            <a:r>
              <a:rPr lang="fr-CA" sz="2400" dirty="0" smtClean="0">
                <a:solidFill>
                  <a:schemeClr val="tx1"/>
                </a:solidFill>
              </a:rPr>
              <a:t>4.7.6   Sensibilité </a:t>
            </a:r>
            <a:r>
              <a:rPr lang="fr-CA" sz="2400" dirty="0">
                <a:solidFill>
                  <a:schemeClr val="tx1"/>
                </a:solidFill>
              </a:rPr>
              <a:t>au </a:t>
            </a:r>
            <a:r>
              <a:rPr lang="fr-CA" sz="2400" dirty="0" smtClean="0">
                <a:solidFill>
                  <a:schemeClr val="tx1"/>
                </a:solidFill>
              </a:rPr>
              <a:t>changement et réactivité clinique </a:t>
            </a:r>
            <a:r>
              <a:rPr lang="fr-CA" sz="2400" dirty="0">
                <a:solidFill>
                  <a:schemeClr val="tx1"/>
                </a:solidFill>
              </a:rPr>
              <a:t>(</a:t>
            </a:r>
            <a:r>
              <a:rPr lang="fr-CA" sz="2400" dirty="0" err="1">
                <a:solidFill>
                  <a:schemeClr val="tx1"/>
                </a:solidFill>
              </a:rPr>
              <a:t>Responsiveness</a:t>
            </a:r>
            <a:r>
              <a:rPr lang="fr-CA" sz="2400" dirty="0">
                <a:solidFill>
                  <a:schemeClr val="tx1"/>
                </a:solidFill>
              </a:rPr>
              <a:t>)</a:t>
            </a:r>
          </a:p>
        </p:txBody>
      </p:sp>
      <p:sp>
        <p:nvSpPr>
          <p:cNvPr id="61443" name="Rectangle 3"/>
          <p:cNvSpPr>
            <a:spLocks noGrp="1" noChangeArrowheads="1"/>
          </p:cNvSpPr>
          <p:nvPr>
            <p:ph idx="1"/>
            <p:custDataLst>
              <p:tags r:id="rId2"/>
            </p:custDataLst>
          </p:nvPr>
        </p:nvSpPr>
        <p:spPr>
          <a:xfrm>
            <a:off x="539552" y="1340768"/>
            <a:ext cx="8229600" cy="4525963"/>
          </a:xfrm>
        </p:spPr>
        <p:txBody>
          <a:bodyPr>
            <a:normAutofit/>
          </a:bodyPr>
          <a:lstStyle/>
          <a:p>
            <a:pPr>
              <a:lnSpc>
                <a:spcPct val="80000"/>
              </a:lnSpc>
              <a:buBlip>
                <a:blip r:embed="rId7"/>
              </a:buBlip>
            </a:pPr>
            <a:r>
              <a:rPr lang="fr-CA" sz="2000" dirty="0"/>
              <a:t>Une indication de la grandeur du changement qui peut être détecté par </a:t>
            </a:r>
            <a:r>
              <a:rPr lang="fr-CA" sz="2000" dirty="0" smtClean="0"/>
              <a:t>l’outil, qui dépend </a:t>
            </a:r>
            <a:r>
              <a:rPr lang="fr-CA" sz="2000" dirty="0"/>
              <a:t>principalement de deux éléments:</a:t>
            </a:r>
          </a:p>
          <a:p>
            <a:pPr>
              <a:lnSpc>
                <a:spcPct val="80000"/>
              </a:lnSpc>
            </a:pPr>
            <a:endParaRPr lang="fr-CA" sz="2000" dirty="0"/>
          </a:p>
          <a:p>
            <a:pPr lvl="1" algn="just">
              <a:lnSpc>
                <a:spcPct val="80000"/>
              </a:lnSpc>
              <a:buBlip>
                <a:blip r:embed="rId8"/>
              </a:buBlip>
            </a:pPr>
            <a:r>
              <a:rPr lang="fr-CA" sz="1600" dirty="0"/>
              <a:t>La grandeur de l’erreur de mesure du test : Cette dernière est inversement proportionnelle à la fidélité du test (plus la fidélité est grande, moins les résultats varient en l’absence de changement (erreur) et plus une variation dans les résultats au test peut être interprétée comme un véritable </a:t>
            </a:r>
            <a:r>
              <a:rPr lang="fr-CA" sz="1600" dirty="0" smtClean="0"/>
              <a:t>changement;</a:t>
            </a:r>
            <a:endParaRPr lang="fr-CA" sz="1600" dirty="0"/>
          </a:p>
          <a:p>
            <a:pPr lvl="1" algn="just">
              <a:lnSpc>
                <a:spcPct val="80000"/>
              </a:lnSpc>
              <a:buBlip>
                <a:blip r:embed="rId8"/>
              </a:buBlip>
            </a:pPr>
            <a:endParaRPr lang="fr-CA" sz="1600" dirty="0"/>
          </a:p>
          <a:p>
            <a:pPr lvl="1" algn="just">
              <a:lnSpc>
                <a:spcPct val="80000"/>
              </a:lnSpc>
              <a:buBlip>
                <a:blip r:embed="rId8"/>
              </a:buBlip>
            </a:pPr>
            <a:r>
              <a:rPr lang="fr-CA" sz="1600" dirty="0"/>
              <a:t>L’échelle de mesure utilisée: l’échelle doit être assez sensible pour détecter le type de changement qu’on s’attend d’obtenir. Par exemple, l’échelle « 0: autonome, 1 besoin d’aide, 2 incapable » peut être assez sensible pour détecter un changement chez une clientèle dont on s’attend à ce qu’elle récupère complètement d’une condition, alors que pour une clientèle atteinte d’une maladie dégénérative, les changements à prévoir relève plutôt du niveau d’aide nécessaire et une échelle plus spécifique pour les niveaux d’aide requis sera nécessaire pour détecter un changement après une intervention ergothérapique.</a:t>
            </a:r>
          </a:p>
        </p:txBody>
      </p:sp>
      <p:sp>
        <p:nvSpPr>
          <p:cNvPr id="3" name="Espace réservé du numéro de diapositive 2"/>
          <p:cNvSpPr>
            <a:spLocks noGrp="1"/>
          </p:cNvSpPr>
          <p:nvPr>
            <p:ph type="sldNum" sz="quarter" idx="12"/>
            <p:custDataLst>
              <p:tags r:id="rId3"/>
            </p:custDataLst>
          </p:nvPr>
        </p:nvSpPr>
        <p:spPr/>
        <p:txBody>
          <a:bodyPr/>
          <a:lstStyle/>
          <a:p>
            <a:fld id="{89762A41-9938-49E8-A68F-CC576AE41BCF}" type="slidenum">
              <a:rPr lang="en-CA" smtClean="0"/>
              <a:t>7</a:t>
            </a:fld>
            <a:endParaRPr lang="en-CA"/>
          </a:p>
        </p:txBody>
      </p:sp>
      <p:sp>
        <p:nvSpPr>
          <p:cNvPr id="4" name="Rogner un rectangle avec un coin diagonal 3"/>
          <p:cNvSpPr/>
          <p:nvPr>
            <p:custDataLst>
              <p:tags r:id="rId4"/>
            </p:custDataLst>
          </p:nvPr>
        </p:nvSpPr>
        <p:spPr>
          <a:xfrm>
            <a:off x="0" y="0"/>
            <a:ext cx="269776" cy="6858000"/>
          </a:xfrm>
          <a:prstGeom prst="snip2DiagRect">
            <a:avLst/>
          </a:prstGeom>
          <a:solidFill>
            <a:schemeClr val="bg1">
              <a:lumMod val="65000"/>
            </a:schemeClr>
          </a:solidFill>
          <a:ln>
            <a:solidFill>
              <a:schemeClr val="bg1">
                <a:lumMod val="50000"/>
              </a:schemeClr>
            </a:solidFill>
          </a:ln>
          <a:effectLst>
            <a:reflection blurRad="6350" stA="50000" endA="300" endPos="38500" dist="50800" dir="5400000" sy="-100000" algn="bl" rotWithShape="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87829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5"/>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4"/>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1033</Words>
  <Application>Microsoft Office PowerPoint</Application>
  <PresentationFormat>Affichage à l'écran (4:3)</PresentationFormat>
  <Paragraphs>109</Paragraphs>
  <Slides>7</Slides>
  <Notes>7</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Présentation PowerPoint</vt:lpstr>
      <vt:lpstr>4.7.1.  Évaluer les besoins et le statut du client avant, pendant ou après une intervention</vt:lpstr>
      <vt:lpstr>4.7.2  GLOSSAIRE SUR LES QUALITÉS MÉTROLOGIQUES DES OUTILS D’ÉVALUATION (adapté de Evidence-Based Rehabilitation)</vt:lpstr>
      <vt:lpstr>4.7.3  VALIDITÉ DES OUTILS D’ÉVALUATION</vt:lpstr>
      <vt:lpstr>4.7.4  Sensibilité et spécificité</vt:lpstr>
      <vt:lpstr>4.7.5  FIDÉLITÉ DES RÉSULTATS</vt:lpstr>
      <vt:lpstr>4.7.6   Sensibilité au changement et réactivité clinique (Responsiveness)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Michèle Hébert</dc:creator>
  <cp:lastModifiedBy>Michèle Hébert</cp:lastModifiedBy>
  <cp:revision>1</cp:revision>
  <dcterms:created xsi:type="dcterms:W3CDTF">2015-10-05T20:19:45Z</dcterms:created>
  <dcterms:modified xsi:type="dcterms:W3CDTF">2015-10-05T20:24:14Z</dcterms:modified>
</cp:coreProperties>
</file>